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30.xml" ContentType="application/vnd.openxmlformats-officedocument.presentationml.notesSlide+xml"/>
  <Override PartName="/ppt/tags/tag45.xml" ContentType="application/vnd.openxmlformats-officedocument.presentationml.tags+xml"/>
  <Override PartName="/ppt/notesSlides/notesSlide31.xml" ContentType="application/vnd.openxmlformats-officedocument.presentationml.notesSlide+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notesSlides/notesSlide35.xml" ContentType="application/vnd.openxmlformats-officedocument.presentationml.notesSlide+xml"/>
  <Override PartName="/ppt/tags/tag54.xml" ContentType="application/vnd.openxmlformats-officedocument.presentationml.tags+xml"/>
  <Override PartName="/ppt/notesSlides/notesSlide36.xml" ContentType="application/vnd.openxmlformats-officedocument.presentationml.notesSlide+xml"/>
  <Override PartName="/ppt/tags/tag55.xml" ContentType="application/vnd.openxmlformats-officedocument.presentationml.tags+xml"/>
  <Override PartName="/ppt/notesSlides/notesSlide37.xml" ContentType="application/vnd.openxmlformats-officedocument.presentationml.notesSlide+xml"/>
  <Override PartName="/ppt/tags/tag56.xml" ContentType="application/vnd.openxmlformats-officedocument.presentationml.tags+xml"/>
  <Override PartName="/ppt/notesSlides/notesSlide38.xml" ContentType="application/vnd.openxmlformats-officedocument.presentationml.notesSlide+xml"/>
  <Override PartName="/ppt/tags/tag57.xml" ContentType="application/vnd.openxmlformats-officedocument.presentationml.tags+xml"/>
  <Override PartName="/ppt/notesSlides/notesSlide39.xml" ContentType="application/vnd.openxmlformats-officedocument.presentationml.notesSlide+xml"/>
  <Override PartName="/ppt/tags/tag58.xml" ContentType="application/vnd.openxmlformats-officedocument.presentationml.tags+xml"/>
  <Override PartName="/ppt/notesSlides/notesSlide4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4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4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4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4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45.xml" ContentType="application/vnd.openxmlformats-officedocument.presentationml.notesSlide+xml"/>
  <Override PartName="/ppt/tags/tag84.xml" ContentType="application/vnd.openxmlformats-officedocument.presentationml.tags+xml"/>
  <Override PartName="/ppt/notesSlides/notesSlide4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8.xml" ContentType="application/vnd.openxmlformats-officedocument.presentationml.notesSlide+xml"/>
  <Override PartName="/ppt/tags/tag89.xml" ContentType="application/vnd.openxmlformats-officedocument.presentationml.tags+xml"/>
  <Override PartName="/ppt/notesSlides/notesSlide49.xml" ContentType="application/vnd.openxmlformats-officedocument.presentationml.notesSlide+xml"/>
  <Override PartName="/ppt/tags/tag90.xml" ContentType="application/vnd.openxmlformats-officedocument.presentationml.tags+xml"/>
  <Override PartName="/ppt/notesSlides/notesSlide50.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5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5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4.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5.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5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58.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258" r:id="rId2"/>
    <p:sldId id="389" r:id="rId3"/>
    <p:sldId id="272" r:id="rId4"/>
    <p:sldId id="271" r:id="rId5"/>
    <p:sldId id="274" r:id="rId6"/>
    <p:sldId id="383" r:id="rId7"/>
    <p:sldId id="260" r:id="rId8"/>
    <p:sldId id="261" r:id="rId9"/>
    <p:sldId id="262" r:id="rId10"/>
    <p:sldId id="387" r:id="rId11"/>
    <p:sldId id="263" r:id="rId12"/>
    <p:sldId id="264" r:id="rId13"/>
    <p:sldId id="265" r:id="rId14"/>
    <p:sldId id="266" r:id="rId15"/>
    <p:sldId id="267" r:id="rId16"/>
    <p:sldId id="310" r:id="rId17"/>
    <p:sldId id="268" r:id="rId18"/>
    <p:sldId id="269" r:id="rId19"/>
    <p:sldId id="396" r:id="rId20"/>
    <p:sldId id="397" r:id="rId21"/>
    <p:sldId id="398" r:id="rId22"/>
    <p:sldId id="399" r:id="rId23"/>
    <p:sldId id="400"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15" r:id="rId39"/>
    <p:sldId id="416" r:id="rId40"/>
    <p:sldId id="417" r:id="rId41"/>
    <p:sldId id="418" r:id="rId42"/>
    <p:sldId id="419" r:id="rId43"/>
    <p:sldId id="420" r:id="rId44"/>
    <p:sldId id="421" r:id="rId45"/>
    <p:sldId id="422" r:id="rId46"/>
    <p:sldId id="423" r:id="rId47"/>
    <p:sldId id="424" r:id="rId48"/>
    <p:sldId id="425" r:id="rId49"/>
    <p:sldId id="528" r:id="rId50"/>
    <p:sldId id="529" r:id="rId51"/>
    <p:sldId id="530" r:id="rId52"/>
    <p:sldId id="555" r:id="rId53"/>
    <p:sldId id="554" r:id="rId54"/>
    <p:sldId id="485" r:id="rId55"/>
    <p:sldId id="486" r:id="rId56"/>
    <p:sldId id="487" r:id="rId57"/>
    <p:sldId id="488" r:id="rId58"/>
    <p:sldId id="489" r:id="rId59"/>
    <p:sldId id="490" r:id="rId60"/>
    <p:sldId id="491" r:id="rId61"/>
    <p:sldId id="492" r:id="rId62"/>
    <p:sldId id="493" r:id="rId63"/>
    <p:sldId id="494" r:id="rId64"/>
    <p:sldId id="495" r:id="rId65"/>
    <p:sldId id="496" r:id="rId66"/>
    <p:sldId id="497" r:id="rId67"/>
    <p:sldId id="498" r:id="rId68"/>
    <p:sldId id="499" r:id="rId69"/>
    <p:sldId id="500" r:id="rId70"/>
    <p:sldId id="501" r:id="rId71"/>
    <p:sldId id="502" r:id="rId72"/>
    <p:sldId id="503" r:id="rId73"/>
    <p:sldId id="504" r:id="rId74"/>
    <p:sldId id="505" r:id="rId75"/>
    <p:sldId id="506" r:id="rId76"/>
    <p:sldId id="507" r:id="rId77"/>
    <p:sldId id="508" r:id="rId78"/>
    <p:sldId id="509" r:id="rId79"/>
    <p:sldId id="510" r:id="rId80"/>
    <p:sldId id="538" r:id="rId81"/>
    <p:sldId id="539" r:id="rId82"/>
    <p:sldId id="540" r:id="rId83"/>
    <p:sldId id="541" r:id="rId84"/>
    <p:sldId id="544" r:id="rId85"/>
    <p:sldId id="545" r:id="rId86"/>
    <p:sldId id="546" r:id="rId87"/>
    <p:sldId id="547" r:id="rId88"/>
    <p:sldId id="548" r:id="rId89"/>
    <p:sldId id="542" r:id="rId90"/>
    <p:sldId id="531" r:id="rId91"/>
    <p:sldId id="532" r:id="rId92"/>
    <p:sldId id="533" r:id="rId93"/>
    <p:sldId id="534" r:id="rId94"/>
    <p:sldId id="535" r:id="rId95"/>
    <p:sldId id="536" r:id="rId96"/>
    <p:sldId id="556" r:id="rId97"/>
    <p:sldId id="550" r:id="rId98"/>
    <p:sldId id="557" r:id="rId99"/>
    <p:sldId id="511" r:id="rId100"/>
    <p:sldId id="512" r:id="rId101"/>
    <p:sldId id="513" r:id="rId102"/>
    <p:sldId id="514" r:id="rId103"/>
    <p:sldId id="515" r:id="rId104"/>
    <p:sldId id="516" r:id="rId105"/>
    <p:sldId id="517" r:id="rId106"/>
    <p:sldId id="518" r:id="rId107"/>
    <p:sldId id="519" r:id="rId108"/>
    <p:sldId id="520" r:id="rId109"/>
    <p:sldId id="521" r:id="rId110"/>
    <p:sldId id="522" r:id="rId111"/>
    <p:sldId id="523" r:id="rId112"/>
    <p:sldId id="524" r:id="rId113"/>
    <p:sldId id="525" r:id="rId114"/>
    <p:sldId id="526" r:id="rId115"/>
    <p:sldId id="527" r:id="rId116"/>
    <p:sldId id="552" r:id="rId117"/>
    <p:sldId id="292" r:id="rId118"/>
    <p:sldId id="313" r:id="rId119"/>
    <p:sldId id="314" r:id="rId120"/>
    <p:sldId id="316" r:id="rId121"/>
    <p:sldId id="315" r:id="rId122"/>
    <p:sldId id="331" r:id="rId123"/>
    <p:sldId id="356" r:id="rId124"/>
    <p:sldId id="354" r:id="rId125"/>
    <p:sldId id="349" r:id="rId126"/>
    <p:sldId id="350" r:id="rId127"/>
    <p:sldId id="351" r:id="rId128"/>
    <p:sldId id="352" r:id="rId129"/>
    <p:sldId id="353" r:id="rId130"/>
    <p:sldId id="355" r:id="rId131"/>
    <p:sldId id="359" r:id="rId132"/>
    <p:sldId id="361" r:id="rId133"/>
    <p:sldId id="303" r:id="rId134"/>
    <p:sldId id="317" r:id="rId135"/>
    <p:sldId id="364" r:id="rId136"/>
    <p:sldId id="362" r:id="rId137"/>
    <p:sldId id="318" r:id="rId138"/>
    <p:sldId id="360" r:id="rId139"/>
    <p:sldId id="319" r:id="rId140"/>
    <p:sldId id="320" r:id="rId141"/>
    <p:sldId id="321" r:id="rId142"/>
    <p:sldId id="363" r:id="rId143"/>
    <p:sldId id="365" r:id="rId144"/>
    <p:sldId id="366" r:id="rId145"/>
    <p:sldId id="367" r:id="rId146"/>
  </p:sldIdLst>
  <p:sldSz cx="12192000" cy="6858000"/>
  <p:notesSz cx="6858000" cy="9144000"/>
  <p:custDataLst>
    <p:tags r:id="rId1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187B15D0-F5E6-4853-8F6B-7E95FB39B713}">
          <p14:sldIdLst>
            <p14:sldId id="258"/>
          </p14:sldIdLst>
        </p14:section>
        <p14:section name="Types of Analytics" id="{77775A7C-3A30-4BCA-BA9D-FC755EB8F5B5}">
          <p14:sldIdLst>
            <p14:sldId id="389"/>
            <p14:sldId id="272"/>
            <p14:sldId id="271"/>
            <p14:sldId id="274"/>
          </p14:sldIdLst>
        </p14:section>
        <p14:section name="What is Data Analysis" id="{0110572C-7175-456F-8860-7F3345135CBB}">
          <p14:sldIdLst>
            <p14:sldId id="383"/>
            <p14:sldId id="260"/>
            <p14:sldId id="261"/>
            <p14:sldId id="262"/>
          </p14:sldIdLst>
        </p14:section>
        <p14:section name="What is Data Science" id="{E133DA51-7CBE-4E5C-96CF-E256CDF16C48}">
          <p14:sldIdLst>
            <p14:sldId id="387"/>
            <p14:sldId id="263"/>
            <p14:sldId id="264"/>
            <p14:sldId id="265"/>
            <p14:sldId id="266"/>
            <p14:sldId id="267"/>
            <p14:sldId id="310"/>
            <p14:sldId id="268"/>
            <p14:sldId id="269"/>
          </p14:sldIdLst>
        </p14:section>
        <p14:section name="Artifical Intelligence" id="{81269393-0E81-3549-AFCD-566D62CE9DB5}">
          <p14:sldIdLst>
            <p14:sldId id="396"/>
            <p14:sldId id="397"/>
            <p14:sldId id="398"/>
            <p14:sldId id="399"/>
            <p14:sldId id="400"/>
            <p14:sldId id="401"/>
            <p14:sldId id="402"/>
            <p14:sldId id="403"/>
            <p14:sldId id="404"/>
            <p14:sldId id="405"/>
            <p14:sldId id="406"/>
            <p14:sldId id="407"/>
            <p14:sldId id="408"/>
          </p14:sldIdLst>
        </p14:section>
        <p14:section name="Use Cases" id="{5E654A3D-701D-4018-A07D-B42F8804090D}">
          <p14:sldIdLst>
            <p14:sldId id="409"/>
            <p14:sldId id="410"/>
            <p14:sldId id="411"/>
            <p14:sldId id="412"/>
            <p14:sldId id="413"/>
            <p14:sldId id="414"/>
            <p14:sldId id="415"/>
            <p14:sldId id="416"/>
            <p14:sldId id="417"/>
            <p14:sldId id="418"/>
            <p14:sldId id="419"/>
            <p14:sldId id="420"/>
            <p14:sldId id="421"/>
            <p14:sldId id="422"/>
            <p14:sldId id="423"/>
            <p14:sldId id="424"/>
            <p14:sldId id="425"/>
          </p14:sldIdLst>
        </p14:section>
        <p14:section name="ML Algo" id="{A6DD803D-6252-44A3-974A-86241AC43964}">
          <p14:sldIdLst>
            <p14:sldId id="528"/>
            <p14:sldId id="529"/>
            <p14:sldId id="530"/>
            <p14:sldId id="555"/>
          </p14:sldIdLst>
        </p14:section>
        <p14:section name="Supervised Machine Learning" id="{C31EB837-B160-441E-A156-4C092C26A10E}">
          <p14:sldIdLst>
            <p14:sldId id="554"/>
          </p14:sldIdLst>
        </p14:section>
        <p14:section name="Credit Scoring" id="{4187163B-C636-4C06-B35A-150E9324319F}">
          <p14:sldIdLst>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Lst>
        </p14:section>
        <p14:section name="Credit Scoring - SVM" id="{436454EC-A407-4E5F-BCBD-29911B27D2BF}">
          <p14:sldIdLst>
            <p14:sldId id="538"/>
            <p14:sldId id="539"/>
            <p14:sldId id="540"/>
            <p14:sldId id="541"/>
          </p14:sldIdLst>
        </p14:section>
        <p14:section name="Churn Prediction - LDA" id="{FFB34892-D1A1-447B-A87B-A58C37BFDC66}">
          <p14:sldIdLst>
            <p14:sldId id="544"/>
            <p14:sldId id="545"/>
            <p14:sldId id="546"/>
            <p14:sldId id="547"/>
            <p14:sldId id="548"/>
          </p14:sldIdLst>
        </p14:section>
        <p14:section name="Fraud Detection - AdaBoost" id="{E012B6E1-37E7-48F0-A410-2A8C80CF070A}">
          <p14:sldIdLst>
            <p14:sldId id="542"/>
          </p14:sldIdLst>
        </p14:section>
        <p14:section name="Loan Repayment Probability" id="{E3EAD282-E6E1-4C32-A544-B5FC157B63BE}">
          <p14:sldIdLst>
            <p14:sldId id="531"/>
            <p14:sldId id="532"/>
            <p14:sldId id="533"/>
            <p14:sldId id="534"/>
            <p14:sldId id="535"/>
            <p14:sldId id="536"/>
          </p14:sldIdLst>
        </p14:section>
        <p14:section name="Unsupervised Machine Leraning" id="{C0766DE7-4674-4443-987F-93E2A89A4212}">
          <p14:sldIdLst>
            <p14:sldId id="556"/>
          </p14:sldIdLst>
        </p14:section>
        <p14:section name="Customer Segmentation - k-Means" id="{54511521-8309-46B3-9B5A-C973641D9669}">
          <p14:sldIdLst>
            <p14:sldId id="550"/>
          </p14:sldIdLst>
        </p14:section>
        <p14:section name="Algorithmic Trading and Portfolio Allocation" id="{9613AE83-E756-4BD1-A2AD-416412BB533E}">
          <p14:sldIdLst>
            <p14:sldId id="557"/>
          </p14:sldIdLst>
        </p14:section>
        <p14:section name="Algo" id="{653F478E-1DAE-42DA-9AB0-C8BBF6DA3386}">
          <p14:sldIdLst>
            <p14:sldId id="511"/>
            <p14:sldId id="512"/>
            <p14:sldId id="513"/>
            <p14:sldId id="514"/>
            <p14:sldId id="515"/>
            <p14:sldId id="516"/>
            <p14:sldId id="517"/>
            <p14:sldId id="518"/>
            <p14:sldId id="519"/>
            <p14:sldId id="520"/>
            <p14:sldId id="521"/>
            <p14:sldId id="522"/>
            <p14:sldId id="523"/>
            <p14:sldId id="524"/>
            <p14:sldId id="525"/>
            <p14:sldId id="526"/>
            <p14:sldId id="527"/>
          </p14:sldIdLst>
        </p14:section>
        <p14:section name="Data Science Project Life-Cycle" id="{F931710A-C613-4E50-A47D-8A364A10CD65}">
          <p14:sldIdLst>
            <p14:sldId id="552"/>
            <p14:sldId id="292"/>
            <p14:sldId id="313"/>
            <p14:sldId id="314"/>
            <p14:sldId id="316"/>
            <p14:sldId id="315"/>
            <p14:sldId id="331"/>
            <p14:sldId id="356"/>
            <p14:sldId id="354"/>
            <p14:sldId id="349"/>
            <p14:sldId id="350"/>
            <p14:sldId id="351"/>
            <p14:sldId id="352"/>
            <p14:sldId id="353"/>
            <p14:sldId id="355"/>
          </p14:sldIdLst>
        </p14:section>
        <p14:section name="Jobs" id="{7FE59368-5EE6-4C60-8C05-043FD67F1752}">
          <p14:sldIdLst>
            <p14:sldId id="359"/>
            <p14:sldId id="361"/>
            <p14:sldId id="303"/>
            <p14:sldId id="317"/>
            <p14:sldId id="364"/>
            <p14:sldId id="362"/>
            <p14:sldId id="318"/>
            <p14:sldId id="360"/>
            <p14:sldId id="319"/>
            <p14:sldId id="320"/>
            <p14:sldId id="321"/>
            <p14:sldId id="363"/>
            <p14:sldId id="365"/>
            <p14:sldId id="366"/>
            <p14:sldId id="36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389" autoAdjust="0"/>
    <p:restoredTop sz="94519" autoAdjust="0"/>
  </p:normalViewPr>
  <p:slideViewPr>
    <p:cSldViewPr snapToGrid="0">
      <p:cViewPr varScale="1">
        <p:scale>
          <a:sx n="69" d="100"/>
          <a:sy n="69" d="100"/>
        </p:scale>
        <p:origin x="684"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33" d="100"/>
        <a:sy n="33" d="100"/>
      </p:scale>
      <p:origin x="0" y="0"/>
    </p:cViewPr>
  </p:sorterViewPr>
  <p:notesViewPr>
    <p:cSldViewPr snapToGrid="0">
      <p:cViewPr varScale="1">
        <p:scale>
          <a:sx n="84" d="100"/>
          <a:sy n="84" d="100"/>
        </p:scale>
        <p:origin x="38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67" Type="http://schemas.microsoft.com/office/2015/10/relationships/revisionInfo" Target="revisionInfo.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gs" Target="tags/tag1.xml"/><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Sheet1!$B$2:$B$12</c:f>
              <c:numCache>
                <c:formatCode>General</c:formatCode>
                <c:ptCount val="11"/>
                <c:pt idx="0">
                  <c:v>-10</c:v>
                </c:pt>
                <c:pt idx="1">
                  <c:v>-8</c:v>
                </c:pt>
                <c:pt idx="2">
                  <c:v>-6</c:v>
                </c:pt>
                <c:pt idx="3">
                  <c:v>-4</c:v>
                </c:pt>
                <c:pt idx="4">
                  <c:v>-2</c:v>
                </c:pt>
                <c:pt idx="5">
                  <c:v>0</c:v>
                </c:pt>
                <c:pt idx="6">
                  <c:v>2</c:v>
                </c:pt>
                <c:pt idx="7">
                  <c:v>4</c:v>
                </c:pt>
                <c:pt idx="8">
                  <c:v>6</c:v>
                </c:pt>
                <c:pt idx="9">
                  <c:v>8</c:v>
                </c:pt>
                <c:pt idx="10">
                  <c:v>10</c:v>
                </c:pt>
              </c:numCache>
            </c:numRef>
          </c:xVal>
          <c:yVal>
            <c:numRef>
              <c:f>Sheet1!$C$2:$C$12</c:f>
              <c:numCache>
                <c:formatCode>0.0000</c:formatCode>
                <c:ptCount val="11"/>
                <c:pt idx="0">
                  <c:v>4.5397868702434395E-5</c:v>
                </c:pt>
                <c:pt idx="1">
                  <c:v>3.3535013046647811E-4</c:v>
                </c:pt>
                <c:pt idx="2">
                  <c:v>2.4726231566347743E-3</c:v>
                </c:pt>
                <c:pt idx="3">
                  <c:v>1.7986209962091559E-2</c:v>
                </c:pt>
                <c:pt idx="4">
                  <c:v>0.11920292202211755</c:v>
                </c:pt>
                <c:pt idx="5">
                  <c:v>0.5</c:v>
                </c:pt>
                <c:pt idx="6">
                  <c:v>0.88079707797788231</c:v>
                </c:pt>
                <c:pt idx="7">
                  <c:v>0.98201379003790845</c:v>
                </c:pt>
                <c:pt idx="8">
                  <c:v>0.99752737684336534</c:v>
                </c:pt>
                <c:pt idx="9">
                  <c:v>0.99966464986953363</c:v>
                </c:pt>
                <c:pt idx="10">
                  <c:v>0.99995460213129761</c:v>
                </c:pt>
              </c:numCache>
            </c:numRef>
          </c:yVal>
          <c:smooth val="1"/>
          <c:extLst>
            <c:ext xmlns:c16="http://schemas.microsoft.com/office/drawing/2014/chart" uri="{C3380CC4-5D6E-409C-BE32-E72D297353CC}">
              <c16:uniqueId val="{00000000-CB9A-5D46-BED4-420F006451CC}"/>
            </c:ext>
          </c:extLst>
        </c:ser>
        <c:dLbls>
          <c:showLegendKey val="0"/>
          <c:showVal val="0"/>
          <c:showCatName val="0"/>
          <c:showSerName val="0"/>
          <c:showPercent val="0"/>
          <c:showBubbleSize val="0"/>
        </c:dLbls>
        <c:axId val="198992608"/>
        <c:axId val="198994304"/>
      </c:scatterChart>
      <c:valAx>
        <c:axId val="198992608"/>
        <c:scaling>
          <c:orientation val="minMax"/>
          <c:max val="10"/>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94304"/>
        <c:crosses val="autoZero"/>
        <c:crossBetween val="midCat"/>
      </c:valAx>
      <c:valAx>
        <c:axId val="198994304"/>
        <c:scaling>
          <c:orientation val="minMax"/>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9260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D02AB-2321-40C1-8796-29C6B88E26F8}" type="datetimeFigureOut">
              <a:rPr lang="en-SG" smtClean="0"/>
              <a:t>9/5/2018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E3714-DEF6-4BC6-95A2-58907D776834}" type="slidenum">
              <a:rPr lang="en-SG" smtClean="0"/>
              <a:t>‹#›</a:t>
            </a:fld>
            <a:endParaRPr lang="en-SG"/>
          </a:p>
        </p:txBody>
      </p:sp>
    </p:spTree>
    <p:extLst>
      <p:ext uri="{BB962C8B-B14F-4D97-AF65-F5344CB8AC3E}">
        <p14:creationId xmlns:p14="http://schemas.microsoft.com/office/powerpoint/2010/main" val="87016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Business_analytic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msba.nus.edu/" TargetMode="External"/><Relationship Id="rId5" Type="http://schemas.openxmlformats.org/officeDocument/2006/relationships/hyperlink" Target="http://www.comp.nus.edu.sg/programmes/ug/ba/" TargetMode="External"/><Relationship Id="rId4" Type="http://schemas.openxmlformats.org/officeDocument/2006/relationships/hyperlink" Target="https://whitman.syr.edu/programs-and-academics/programs/ms/Business-Analytics/index.aspx"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atascience.stackexchange.com/questions/2403/data-science-without-knowledge-of-a-specific-topic-is-it-worth-pursuing-as-a-ca"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thisismetis.com/data-science-bootcamps" TargetMode="External"/><Relationship Id="rId5" Type="http://schemas.openxmlformats.org/officeDocument/2006/relationships/hyperlink" Target="http://dataconomy.com/2014/10/how-to-become-a-data-scientist-in-12-weeks-with-metis/" TargetMode="External"/><Relationship Id="rId4" Type="http://schemas.openxmlformats.org/officeDocument/2006/relationships/hyperlink" Target="https://hbr.org/2012/10/data-scientist-the-sexiest-job-of-the-21st-centur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Business_analytic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msba.nus.edu/" TargetMode="External"/><Relationship Id="rId5" Type="http://schemas.openxmlformats.org/officeDocument/2006/relationships/hyperlink" Target="http://www.comp.nus.edu.sg/programmes/ug/ba/" TargetMode="External"/><Relationship Id="rId4" Type="http://schemas.openxmlformats.org/officeDocument/2006/relationships/hyperlink" Target="https://whitman.syr.edu/programs-and-academics/programs/ms/Business-Analytics/index.aspx"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dezyre.com/article/life-cycle-of-a-data-science-project/270"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131.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Data_analysi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hbr.org/2012/10/data-scientist-the-sexiest-job-of-the-21st-century" TargetMode="External"/><Relationship Id="rId5" Type="http://schemas.openxmlformats.org/officeDocument/2006/relationships/hyperlink" Target="https://dzone.com/articles/data-science-vs-data-analysis-whats-the-difference" TargetMode="External"/><Relationship Id="rId4" Type="http://schemas.openxmlformats.org/officeDocument/2006/relationships/hyperlink" Target="https://www.quora.com/What-is-the-main-purpose-of-data-analysi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25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844870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3" name="Shape 29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3"/>
              </a:rPr>
              <a:t>https://www.safaribooksonline.com/library/view/what-is-data/9781449336080/ch01.html#what_is_data_sciencequestion_mar-id00001</a:t>
            </a:r>
          </a:p>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3"/>
              </a:rPr>
              <a:t>https://dzone.com/articles/data-science-vs-data-analysis-whats-the-difference</a:t>
            </a:r>
            <a:endParaRPr dirty="0"/>
          </a:p>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4"/>
              </a:rPr>
              <a:t>https://hbr.org/2012/10/data-scientist-the-sexiest-job-of-the-21st-century</a:t>
            </a:r>
            <a:endParaRPr dirty="0"/>
          </a:p>
          <a:p>
            <a:pPr marL="0" marR="0" lvl="0" indent="0" algn="l" rtl="0">
              <a:lnSpc>
                <a:spcPct val="117999"/>
              </a:lnSpc>
              <a:spcBef>
                <a:spcPts val="0"/>
              </a:spcBef>
              <a:spcAft>
                <a:spcPts val="0"/>
              </a:spcAft>
              <a:buNone/>
            </a:pPr>
            <a:r>
              <a:rPr lang="en-SG" sz="2200" b="0" i="0" u="sng" strike="noStrike" cap="none" dirty="0">
                <a:solidFill>
                  <a:schemeClr val="hlink"/>
                </a:solidFill>
                <a:latin typeface="Helvetica Neue"/>
                <a:ea typeface="Helvetica Neue"/>
                <a:cs typeface="Helvetica Neue"/>
                <a:sym typeface="Helvetica Neue"/>
                <a:hlinkClick r:id="rId4"/>
              </a:rPr>
              <a:t>http://www.dataists.com/2010/09/a-taxonomy-of-data-science/</a:t>
            </a:r>
          </a:p>
          <a:p>
            <a:pPr marL="0" marR="0" lvl="0" indent="0" algn="l" rtl="0">
              <a:lnSpc>
                <a:spcPct val="117999"/>
              </a:lnSpc>
              <a:spcBef>
                <a:spcPts val="0"/>
              </a:spcBef>
              <a:spcAft>
                <a:spcPts val="0"/>
              </a:spcAft>
              <a:buNone/>
            </a:pPr>
            <a:r>
              <a:rPr lang="en-SG" sz="2200" b="0" i="0" u="sng" strike="noStrike" cap="none" dirty="0">
                <a:solidFill>
                  <a:schemeClr val="hlink"/>
                </a:solidFill>
                <a:latin typeface="Helvetica Neue"/>
                <a:ea typeface="Helvetica Neue"/>
                <a:cs typeface="Helvetica Neue"/>
                <a:sym typeface="Helvetica Neue"/>
                <a:hlinkClick r:id="rId4"/>
              </a:rPr>
              <a:t>https://hophr.com/blog</a:t>
            </a:r>
          </a:p>
          <a:p>
            <a:pPr marL="0" marR="0" lvl="0" indent="0" algn="l" rtl="0">
              <a:lnSpc>
                <a:spcPct val="117999"/>
              </a:lnSpc>
              <a:spcBef>
                <a:spcPts val="0"/>
              </a:spcBef>
              <a:spcAft>
                <a:spcPts val="0"/>
              </a:spcAft>
              <a:buNone/>
            </a:pPr>
            <a:endParaRPr lang="en-SG" sz="2200" b="0" i="0" u="sng" strike="noStrike" cap="none" dirty="0">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dirty="0">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dirty="0">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3503982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http://drewconway.com/zia/2013/3/26/the-data-science-venn-diagram</a:t>
            </a:r>
            <a:endParaRPr/>
          </a:p>
        </p:txBody>
      </p:sp>
    </p:spTree>
    <p:extLst>
      <p:ext uri="{BB962C8B-B14F-4D97-AF65-F5344CB8AC3E}">
        <p14:creationId xmlns:p14="http://schemas.microsoft.com/office/powerpoint/2010/main" val="1311996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https://hbr.org/2013/12/analytics-30?referral=03759&amp;cm_vc=rr_item_page.bottom </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https://en.wikipedia.org/wiki/Business_analytics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(BA) refers to the skills, technologies, practices for continuous iterative exploration and investigation of past business performance to gain insight and drive business planning. Business analytics focuses on developing new insights and understanding of business performance based on data and statistical methods. In contrast, business intelligence traditionally focuses on using a consistent set of metrics to both measure past performance and guide business planning, which is also based on data and statistical methods.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makes extensive use of statistical analysis, including explanatory and predictive modeling,[2] and fact-based management to drive decision making. It is therefore closely related to management science. Analytics may be used as input for human decisions or may drive fully automated decisions. Business intelligence is querying, reporting, online analytical processing (OLAP), and “alerts.”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https://whitman.syr.edu/programs-and-academics/programs/ms/Business-Analytics/index.aspx</a:t>
            </a:r>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The STEM designated full-time MS Business Analytics program is a 36-credit hour program. Through hands-on coursework students hone their decision-making skills and learn to use analytic tools to drive positive outcomes for businesses.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 Outline: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Required Courses Analytics Core (6 credits – Both courses required)</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Analysis &amp; Decision Making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Business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Applications Core (6 credits - select 2)</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Accounting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Marketing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Financial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Principles of Management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Depth Core (6 credits - select 2 – can include any not already selected from Analytics Applications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Linear Statistical Models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Time Series Modeling and Analysis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Customer Relationship Management with SAP</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Applied Data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Advanced Data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Statistical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Basics of Information Retrieval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Information Visualization</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Warehouse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Research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Database Management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Analytical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Electives (18 credits - 6 select courses – can include any not selected from Analytics Applications Core or Analytics Depth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Base Administration Concepts &amp; DB Mgt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Natural Language Processing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Object-oriented programming in C++</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Artificial Intelligence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Explorations in Computing &amp; Programming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Artificial Neural Networks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Software Engineering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Simulation and Modeling</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http://www.comp.nus.edu.sg/programmes/ug/ba/</a:t>
            </a:r>
            <a:endParaRPr/>
          </a:p>
          <a:p>
            <a:pPr marL="0" marR="0" lvl="0" indent="0" algn="l" rtl="0">
              <a:lnSpc>
                <a:spcPct val="117999"/>
              </a:lnSpc>
              <a:spcBef>
                <a:spcPts val="0"/>
              </a:spcBef>
              <a:spcAft>
                <a:spcPts val="0"/>
              </a:spcAft>
              <a:buNone/>
            </a:pPr>
            <a:r>
              <a:rPr lang="en-US" sz="2200" b="1" i="0" u="sng" strike="noStrike" cap="none">
                <a:solidFill>
                  <a:schemeClr val="hlink"/>
                </a:solidFill>
                <a:latin typeface="Helvetica Neue"/>
                <a:ea typeface="Helvetica Neue"/>
                <a:cs typeface="Helvetica Neue"/>
                <a:sym typeface="Helvetica Neue"/>
                <a:hlinkClick r:id="rId6"/>
              </a:rPr>
              <a:t>http://msba.nus.edu/</a:t>
            </a:r>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p:txBody>
      </p:sp>
    </p:spTree>
    <p:extLst>
      <p:ext uri="{BB962C8B-B14F-4D97-AF65-F5344CB8AC3E}">
        <p14:creationId xmlns:p14="http://schemas.microsoft.com/office/powerpoint/2010/main" val="300583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http://drewconway.com/zia/2013/3/26/the-data-science-venn-diagram</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https://datascience.stackexchange.com/questions/2403/data-science-without-knowledge-of-a-specific-topic-is-it-worth-pursuing-as-a-ca</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416715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9" name="Shape 3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486381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https://www.oreilly.com/ideas/what-is-data-science</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16</a:t>
            </a:fld>
            <a:endParaRPr lang="en-SG"/>
          </a:p>
        </p:txBody>
      </p:sp>
    </p:spTree>
    <p:extLst>
      <p:ext uri="{BB962C8B-B14F-4D97-AF65-F5344CB8AC3E}">
        <p14:creationId xmlns:p14="http://schemas.microsoft.com/office/powerpoint/2010/main" val="726288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7" name="Shape 32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https://hbr.org/2012/10/data-scientist-the-sexiest-job-of-the-21st-century</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http://dataconomy.com/2014/10/how-to-become-a-data-scientist-in-12-weeks-with-metis/</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6"/>
              </a:rPr>
              <a:t>http://www.thisismetis.com/data-science-bootcamps</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1. How did Goldman approach his work?</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Goldman, a PhD in physics from Stanford, was intrigued by the linking he did see going on and by the richness of the user profiles. It all made for messy data and unwieldy analysis, but as he began exploring people’s connections, he started to see possibilities. He began forming theories, testing hunches, and finding patterns that allowed him to predict whose networks a given profile would land in. He could imagine that new features capitalizing on the heuristics he was developing might provide value to users.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Answer: Observe. Theorise. Conduct test. Discover patterns. Predict.</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2. Was he welcomed? How did he overcome the obstacles?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There was a champion in the organisation in the person of Reid Hoffman, LinkedIn’s cofounder and CEO.</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3.</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Goldman is a good example of a new key player in organizations: the “data scientist.” It’s a high-ranking professional with the training and curiosity to make discoveries in the world of big data. The title has been around for only a few years. (It was coined in 2008 by one of us, D.J. Patil, and Jeff Hammerbacher, then the respective leads of data and analytics efforts at LinkedIn and Facebook.) But thousands of data scientists are already working at both start-ups and well-established companies. Their sudden appearance on the business scene reflects the fact that companies are now wrestling with information that comes in varieties and volumes never encountered before. If your organization stores multiple petabytes of data, if the information most critical to your business resides in forms other than rows and columns of numbers, or if answering your biggest question would involve a “mashup” of several analytical efforts, you’ve got a big data opportunity.</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What kind of person does all this? What abilities make a data scientist successful? Think of him or her as a hybrid of data hacker, analyst, communicator, and trusted adviser.</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Data scientists’ most basic, universal skill is the ability to write code. This may be less true in five years’ time, when many more people will have the title “data scientist” on their business cards. More enduring will be the need for data scientists to communicate in language that all their stakeholders understand—and to demonstrate the special skills involved in storytelling with data, whether verbally, visually, or—ideally—both.</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 intense curiosity</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4. The first step in filling the need for data scientists, therefore, is to understand what they do in businesses. Then ask, What skills do they need? And what fields are those skills most readily found in?</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Roumeliotis was clear with us that he doesn’t hire on the basis of statistical or analytical capabilities. He begins his search for data scientists by asking candidates if they can develop prototypes in a mainstream programming language such as Java. Roumeliotis seeks both a skill set—a solid foundation in math, statistics, probability, and computer science—and certain habits of mind. He wants people with a feel for business issues and empathy for customers. Then, he says, he builds on all that with on-the-job training and an occasional course in a particular technology.</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How to Find the Data Scientists You Need</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1. Focus recruiting at the “usual suspect” universities (Stanford, MIT, Berkeley, Harvard, Carnegie Mellon) and also at a few others with proven strengths: North Carolina State, UC Santa Cruz, the University of Maryland, the University of Washington, and UT Austin.</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2. Scan the membership rolls of user groups devoted to data science tools. The R User Groups (for an open-source statistical tool favored by data scientists) and Python Interest Groups (for PIGgies) are good places to start.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3. Search for data scientists on LinkedIn—they’re almost all on there, and you can see if they have the skills you want.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4. Hang out with data scientists at the Strata, Structure:Data, and Hadoop World conferences and similar gatherings (there is almost one a week now) or at informal data scientist “meet-ups” in the Bay Area; Boston; New York; Washington, DC; London; Singapore; and Sydney.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5. Make friends with a local venture capitalist, who is likely to have gotten a variety of big data proposals over the past year.</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6. Host a competition on Kaggle or TopCoder, the analytics and coding competition sites. Follow up with the most-creative entrants.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7. Don’t bother with any candidate who can’t code. Coding skills don’t have to be at a world-class level but should be good enough to get by. Look for evidence, too, that candidates learn rapidly about new technologies and methods.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8. Make sure a candidate can find a story in a data set and provide a coherent narrative about a key data insight. Test whether he or she can communicate with numbers, visually and verbally.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9. Be wary of candidates who are too detached from the business world. When you ask how their work might apply to your management challenges, are they stuck for answers?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10. Ask candidates about their favorite analysis or insight and how they are keeping their skills sharp. Have they gotten a certificate in the advanced track of Stanford’s online Machine Learning course, contributed to open-source projects, or built an online repository of code to share (for example, on GitHub)?</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5. What is the aspiration of a data scientist?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But our informal survey of the priorities of data scientists revealed something more fundamentally important. They want to be “on the bridge.” The reference is to the 1960s television show Star Trek, in which the starship captain James Kirk relies heavily on data supplied by Mr. Spock. Data scientists want to be in the thick of a developing situation, with real-time awareness of the evolving set of choices it presents.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6. </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More than anything, what data scientists do is make discoveries while swimming in data. It’s their preferred method of navigating the world around them. At ease in the digital realm, they are able to bring structure to large quantities of formless data and make analysis possible. They identify rich data sources, join them with other, potentially incomplete data sources, and clean the resulting set. In a competitive landscape where challenges keep changing and data never stop flowing, data scientists help decision makers shift from ad hoc analysis to an ongoing conversation with data.</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Develop their own tools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Given the nascent state of their trade, it often falls to data scientists to fashion their own tools and even conduct academic-style research. Yahoo, one of the firms that employed a group of data scientists early on, was instrumental in developing Hadoop. Facebook’s data team created the language Hive for programming Hadoop projects. Many other data scientists, especially at data-driven companies such as Google, Amazon, Microsoft, Walmart, eBay, LinkedIn, and Twitter, have added to and refined the tool kit.</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p:txBody>
      </p:sp>
    </p:spTree>
    <p:extLst>
      <p:ext uri="{BB962C8B-B14F-4D97-AF65-F5344CB8AC3E}">
        <p14:creationId xmlns:p14="http://schemas.microsoft.com/office/powerpoint/2010/main" val="3551925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4" name="Shape 33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https://en.wikipedia.org/wiki/Business_analytics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(BA) refers to the skills, technologies, practices for continuous iterative exploration and investigation of past business performance to gain insight and drive business planning. Business analytics focuses on developing new insights and understanding of business performance based on data and statistical methods. In contrast, business intelligence traditionally focuses on using a consistent set of metrics to both measure past performance and guide business planning, which is also based on data and statistical methods.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makes extensive use of statistical analysis, including explanatory and predictive modeling,[2] and fact-based management to drive decision making. It is therefore closely related to management science. Analytics may be used as input for human decisions or may drive fully automated decisions. Business intelligence is querying, reporting, online analytical processing (OLAP), and “alerts.”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https://whitman.syr.edu/programs-and-academics/programs/ms/Business-Analytics/index.aspx</a:t>
            </a:r>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The STEM designated full-time MS Business Analytics program is a 36-credit hour program. Through hands-on coursework students hone their decision-making skills and learn to use analytic tools to drive positive outcomes for businesses.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 Outline: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Required Courses Analytics Core (6 credits – Both courses required)</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Analysis &amp; Decision Making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Business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Applications Core (6 credits - select 2)</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Accounting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Marketing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Financial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Principles of Management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Depth Core (6 credits - select 2 – can include any not already selected from Analytics Applications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Linear Statistical Models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Time Series Modeling and Analysis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Customer Relationship Management with SAP</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Applied Data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Advanced Data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Statistical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Basics of Information Retrieval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Information Visualization</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Warehouse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Research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Database Management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Analytical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Electives (18 credits - 6 select courses – can include any not selected from Analytics Applications Core or Analytics Depth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Base Administration Concepts &amp; DB Mgt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Natural Language Processing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Object-oriented programming in C++</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Artificial Intelligence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Explorations in Computing &amp; Programming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Artificial Neural Networks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Software Engineering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Simulation and Modeling</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http://www.comp.nus.edu.sg/programmes/ug/ba/</a:t>
            </a:r>
            <a:endParaRPr/>
          </a:p>
          <a:p>
            <a:pPr marL="0" marR="0" lvl="0" indent="0" algn="l" rtl="0">
              <a:lnSpc>
                <a:spcPct val="117999"/>
              </a:lnSpc>
              <a:spcBef>
                <a:spcPts val="0"/>
              </a:spcBef>
              <a:spcAft>
                <a:spcPts val="0"/>
              </a:spcAft>
              <a:buNone/>
            </a:pPr>
            <a:r>
              <a:rPr lang="en-US" sz="2200" b="1" i="0" u="sng" strike="noStrike" cap="none">
                <a:solidFill>
                  <a:schemeClr val="hlink"/>
                </a:solidFill>
                <a:latin typeface="Helvetica Neue"/>
                <a:ea typeface="Helvetica Neue"/>
                <a:cs typeface="Helvetica Neue"/>
                <a:sym typeface="Helvetica Neue"/>
                <a:hlinkClick r:id="rId6"/>
              </a:rPr>
              <a:t>http://msba.nus.edu/</a:t>
            </a:r>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p:txBody>
      </p:sp>
    </p:spTree>
    <p:extLst>
      <p:ext uri="{BB962C8B-B14F-4D97-AF65-F5344CB8AC3E}">
        <p14:creationId xmlns:p14="http://schemas.microsoft.com/office/powerpoint/2010/main" val="16462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49859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3169122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66552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4120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36819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7" name="Shape 407"/>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3011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41533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11021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51387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94394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9391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78815" y="4713645"/>
            <a:ext cx="5430520" cy="446555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52" name="Shape 452"/>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38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SG" dirty="0"/>
              <a:t>https://www.flickr.com/photos/27772229@N07/8267855748</a:t>
            </a:r>
            <a:endParaRPr dirty="0"/>
          </a:p>
        </p:txBody>
      </p:sp>
    </p:spTree>
    <p:extLst>
      <p:ext uri="{BB962C8B-B14F-4D97-AF65-F5344CB8AC3E}">
        <p14:creationId xmlns:p14="http://schemas.microsoft.com/office/powerpoint/2010/main" val="2730253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21050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45642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92313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305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340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https://www.worldprogramming.com/blog/credit_scoring_development_pt1</a:t>
            </a:r>
          </a:p>
          <a:p>
            <a:r>
              <a:rPr lang="en-SG" dirty="0"/>
              <a:t>https://www.quora.com/What-is-the-purpose-of-a-credit-score</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55</a:t>
            </a:fld>
            <a:endParaRPr lang="en-SG"/>
          </a:p>
        </p:txBody>
      </p:sp>
    </p:spTree>
    <p:extLst>
      <p:ext uri="{BB962C8B-B14F-4D97-AF65-F5344CB8AC3E}">
        <p14:creationId xmlns:p14="http://schemas.microsoft.com/office/powerpoint/2010/main" val="804512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Credit Scoring Using Machine Learning. Kenneth Kennedy. Dublin Institute of Technology</a:t>
            </a:r>
          </a:p>
        </p:txBody>
      </p:sp>
      <p:sp>
        <p:nvSpPr>
          <p:cNvPr id="4" name="Slide Number Placeholder 3"/>
          <p:cNvSpPr>
            <a:spLocks noGrp="1"/>
          </p:cNvSpPr>
          <p:nvPr>
            <p:ph type="sldNum" sz="quarter" idx="10"/>
          </p:nvPr>
        </p:nvSpPr>
        <p:spPr/>
        <p:txBody>
          <a:bodyPr/>
          <a:lstStyle/>
          <a:p>
            <a:fld id="{52AE3714-DEF6-4BC6-95A2-58907D776834}" type="slidenum">
              <a:rPr lang="en-SG" smtClean="0"/>
              <a:t>56</a:t>
            </a:fld>
            <a:endParaRPr lang="en-SG"/>
          </a:p>
        </p:txBody>
      </p:sp>
    </p:spTree>
    <p:extLst>
      <p:ext uri="{BB962C8B-B14F-4D97-AF65-F5344CB8AC3E}">
        <p14:creationId xmlns:p14="http://schemas.microsoft.com/office/powerpoint/2010/main" val="4196398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57</a:t>
            </a:fld>
            <a:endParaRPr lang="en-SG"/>
          </a:p>
        </p:txBody>
      </p:sp>
    </p:spTree>
    <p:extLst>
      <p:ext uri="{BB962C8B-B14F-4D97-AF65-F5344CB8AC3E}">
        <p14:creationId xmlns:p14="http://schemas.microsoft.com/office/powerpoint/2010/main" val="4080325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58</a:t>
            </a:fld>
            <a:endParaRPr lang="en-SG"/>
          </a:p>
        </p:txBody>
      </p:sp>
    </p:spTree>
    <p:extLst>
      <p:ext uri="{BB962C8B-B14F-4D97-AF65-F5344CB8AC3E}">
        <p14:creationId xmlns:p14="http://schemas.microsoft.com/office/powerpoint/2010/main" val="4095820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59</a:t>
            </a:fld>
            <a:endParaRPr lang="en-SG"/>
          </a:p>
        </p:txBody>
      </p:sp>
    </p:spTree>
    <p:extLst>
      <p:ext uri="{BB962C8B-B14F-4D97-AF65-F5344CB8AC3E}">
        <p14:creationId xmlns:p14="http://schemas.microsoft.com/office/powerpoint/2010/main" val="414760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8" name="Shape 34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u="sng">
                <a:solidFill>
                  <a:schemeClr val="hlink"/>
                </a:solidFill>
                <a:hlinkClick r:id="rId3"/>
              </a:rPr>
              <a:t>https://dzone.com/articles/data-science-vs-data-analysis-whats-the-difference</a:t>
            </a:r>
            <a:endParaRPr/>
          </a:p>
          <a:p>
            <a:pPr marL="0" lvl="0" indent="0" rtl="0">
              <a:spcBef>
                <a:spcPts val="0"/>
              </a:spcBef>
              <a:spcAft>
                <a:spcPts val="0"/>
              </a:spcAft>
              <a:buNone/>
            </a:pPr>
            <a:r>
              <a:rPr lang="en-US" u="sng">
                <a:solidFill>
                  <a:schemeClr val="hlink"/>
                </a:solidFill>
                <a:hlinkClick r:id="rId4"/>
              </a:rPr>
              <a:t>https://hbr.org/2012/10/data-scientist-the-sexiest-job-of-the-21st-century</a:t>
            </a:r>
            <a:endParaRPr/>
          </a:p>
          <a:p>
            <a:pPr marL="0" lvl="0" indent="-12700" rtl="0">
              <a:spcBef>
                <a:spcPts val="0"/>
              </a:spcBef>
              <a:spcAft>
                <a:spcPts val="0"/>
              </a:spcAft>
              <a:buSzPts val="1400"/>
              <a:buChar char="●"/>
            </a:pPr>
            <a:r>
              <a:rPr lang="en-US"/>
              <a:t>http://www.growwithfarm.com/evolving-analytics-from-descriptive-to-prescriptive/</a:t>
            </a:r>
            <a:endParaRPr/>
          </a:p>
          <a:p>
            <a:pPr marL="0" lvl="0" indent="-12700" rtl="0">
              <a:spcBef>
                <a:spcPts val="0"/>
              </a:spcBef>
              <a:spcAft>
                <a:spcPts val="0"/>
              </a:spcAft>
              <a:buSzPts val="1400"/>
              <a:buChar char="●"/>
            </a:pPr>
            <a:r>
              <a:rPr lang="en-US"/>
              <a:t>https://halobi.com/blog/descriptive-predictive-and-prescriptive-analytics-explained/</a:t>
            </a:r>
            <a:endParaRPr/>
          </a:p>
          <a:p>
            <a:pPr marL="0" lvl="0" indent="-12700" rtl="0">
              <a:spcBef>
                <a:spcPts val="0"/>
              </a:spcBef>
              <a:spcAft>
                <a:spcPts val="0"/>
              </a:spcAft>
              <a:buSzPts val="1400"/>
              <a:buChar char="●"/>
            </a:pPr>
            <a:r>
              <a:rPr lang="en-US"/>
              <a:t>http://www.informationweek.com/big-data/big-data-analytics/big-data-analytics-descriptive-vs-predictive-vs-prescriptive/d/d-id/1113279</a:t>
            </a:r>
            <a:endParaRPr/>
          </a:p>
          <a:p>
            <a:pPr marL="0" lvl="0" indent="0" rtl="0">
              <a:spcBef>
                <a:spcPts val="0"/>
              </a:spcBef>
              <a:spcAft>
                <a:spcPts val="0"/>
              </a:spcAft>
              <a:buClr>
                <a:schemeClr val="dk1"/>
              </a:buClr>
              <a:buSzPts val="1200"/>
              <a:buFont typeface="Calibri"/>
              <a:buNone/>
            </a:pPr>
            <a:endParaRPr/>
          </a:p>
          <a:p>
            <a:pPr marL="0" lvl="0" indent="-12700" rtl="0">
              <a:spcBef>
                <a:spcPts val="0"/>
              </a:spcBef>
              <a:spcAft>
                <a:spcPts val="0"/>
              </a:spcAft>
              <a:buSzPts val="1400"/>
              <a:buChar char="●"/>
            </a:pPr>
            <a:r>
              <a:rPr lang="en-US"/>
              <a:t>"Prescriptive analytics is a type of predictive analytics," Wu said. "It's basically when we need to prescribe an action, so the business decision-maker can take this information and act.“ ~ Dr. Michael Wu</a:t>
            </a:r>
            <a:endParaRPr/>
          </a:p>
          <a:p>
            <a:pPr marL="0" lvl="0" indent="0" rtl="0">
              <a:spcBef>
                <a:spcPts val="0"/>
              </a:spcBef>
              <a:spcAft>
                <a:spcPts val="0"/>
              </a:spcAft>
              <a:buClr>
                <a:schemeClr val="dk1"/>
              </a:buClr>
              <a:buSzPts val="1200"/>
              <a:buFont typeface="Calibri"/>
              <a:buNone/>
            </a:pPr>
            <a:endParaRPr/>
          </a:p>
          <a:p>
            <a:pPr marL="0" lvl="0" indent="0" rtl="0">
              <a:spcBef>
                <a:spcPts val="0"/>
              </a:spcBef>
              <a:spcAft>
                <a:spcPts val="0"/>
              </a:spcAft>
              <a:buClr>
                <a:schemeClr val="dk1"/>
              </a:buClr>
              <a:buSzPts val="1200"/>
              <a:buFont typeface="Calibri"/>
              <a:buNone/>
            </a:pPr>
            <a:endParaRPr/>
          </a:p>
          <a:p>
            <a:pPr marL="0" lvl="0" indent="0" rtl="0">
              <a:spcBef>
                <a:spcPts val="0"/>
              </a:spcBef>
              <a:spcAft>
                <a:spcPts val="0"/>
              </a:spcAft>
              <a:buNone/>
            </a:pPr>
            <a:endParaRPr u="sng">
              <a:solidFill>
                <a:schemeClr val="hlink"/>
              </a:solidFill>
              <a:hlinkClick r:id="rId4"/>
            </a:endParaRPr>
          </a:p>
          <a:p>
            <a:pPr marL="0" lvl="0" indent="0" rtl="0">
              <a:spcBef>
                <a:spcPts val="0"/>
              </a:spcBef>
              <a:spcAft>
                <a:spcPts val="0"/>
              </a:spcAft>
              <a:buNone/>
            </a:pPr>
            <a:endParaRPr u="sng">
              <a:solidFill>
                <a:schemeClr val="hlink"/>
              </a:solidFill>
              <a:hlinkClick r:id="rId4"/>
            </a:endParaRPr>
          </a:p>
        </p:txBody>
      </p:sp>
    </p:spTree>
    <p:extLst>
      <p:ext uri="{BB962C8B-B14F-4D97-AF65-F5344CB8AC3E}">
        <p14:creationId xmlns:p14="http://schemas.microsoft.com/office/powerpoint/2010/main" val="23623889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60</a:t>
            </a:fld>
            <a:endParaRPr lang="en-SG"/>
          </a:p>
        </p:txBody>
      </p:sp>
    </p:spTree>
    <p:extLst>
      <p:ext uri="{BB962C8B-B14F-4D97-AF65-F5344CB8AC3E}">
        <p14:creationId xmlns:p14="http://schemas.microsoft.com/office/powerpoint/2010/main" val="452541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https://en.wikipedia.org/wiki/Credit_scorecards</a:t>
            </a:r>
          </a:p>
        </p:txBody>
      </p:sp>
      <p:sp>
        <p:nvSpPr>
          <p:cNvPr id="4" name="Slide Number Placeholder 3"/>
          <p:cNvSpPr>
            <a:spLocks noGrp="1"/>
          </p:cNvSpPr>
          <p:nvPr>
            <p:ph type="sldNum" sz="quarter" idx="10"/>
          </p:nvPr>
        </p:nvSpPr>
        <p:spPr/>
        <p:txBody>
          <a:bodyPr/>
          <a:lstStyle/>
          <a:p>
            <a:fld id="{52AE3714-DEF6-4BC6-95A2-58907D776834}" type="slidenum">
              <a:rPr lang="en-SG" smtClean="0"/>
              <a:t>62</a:t>
            </a:fld>
            <a:endParaRPr lang="en-SG"/>
          </a:p>
        </p:txBody>
      </p:sp>
    </p:spTree>
    <p:extLst>
      <p:ext uri="{BB962C8B-B14F-4D97-AF65-F5344CB8AC3E}">
        <p14:creationId xmlns:p14="http://schemas.microsoft.com/office/powerpoint/2010/main" val="1790345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SG" dirty="0"/>
              <a:t>https://gomedici.com/alternative-credit-scoring-us-data-science-financial-potential-thin-file/</a:t>
            </a:r>
          </a:p>
          <a:p>
            <a:pPr marL="0" lvl="0" indent="0">
              <a:spcBef>
                <a:spcPts val="0"/>
              </a:spcBef>
              <a:spcAft>
                <a:spcPts val="0"/>
              </a:spcAft>
              <a:buNone/>
            </a:pPr>
            <a:r>
              <a:rPr lang="en-SG" dirty="0"/>
              <a:t>https://www.eflglobal.com/alternative-data-credit-scoring-10-years-lessons/</a:t>
            </a:r>
          </a:p>
          <a:p>
            <a:pPr marL="0" lvl="0" indent="0">
              <a:spcBef>
                <a:spcPts val="0"/>
              </a:spcBef>
              <a:spcAft>
                <a:spcPts val="0"/>
              </a:spcAft>
              <a:buNone/>
            </a:pPr>
            <a:r>
              <a:rPr lang="en-SG" dirty="0"/>
              <a:t>https://en.wikipedia.org/wiki/Alternative_data</a:t>
            </a:r>
          </a:p>
          <a:p>
            <a:pPr marL="0" lvl="0" indent="0">
              <a:spcBef>
                <a:spcPts val="0"/>
              </a:spcBef>
              <a:spcAft>
                <a:spcPts val="0"/>
              </a:spcAft>
              <a:buNone/>
            </a:pPr>
            <a:r>
              <a:rPr lang="en-SG" dirty="0"/>
              <a:t>https://perspectives.tieto.com/blog/2017/09/social-and-alternative-data-driven-scoring--a-needed-complement-to-traditional-credit-scoring/</a:t>
            </a:r>
          </a:p>
          <a:p>
            <a:pPr marL="0" lvl="0" indent="0">
              <a:spcBef>
                <a:spcPts val="0"/>
              </a:spcBef>
              <a:spcAft>
                <a:spcPts val="0"/>
              </a:spcAft>
              <a:buNone/>
            </a:pPr>
            <a:endParaRPr lang="en-SG" dirty="0"/>
          </a:p>
          <a:p>
            <a:pPr marL="0" lvl="0" indent="0">
              <a:spcBef>
                <a:spcPts val="0"/>
              </a:spcBef>
              <a:spcAft>
                <a:spcPts val="0"/>
              </a:spcAft>
              <a:buNone/>
            </a:pPr>
            <a:endParaRPr dirty="0"/>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94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http://www.fico.com/en/blogs/analytics-optimization/using-alternative-data-in-credit-risk-modeling/</a:t>
            </a:r>
          </a:p>
          <a:p>
            <a:r>
              <a:rPr lang="en-SG" dirty="0"/>
              <a:t>http://www.fico.com/en/blogs/analytics-optimization/how-to-build-credit-risk-models-using-ai-and-machine-learning/</a:t>
            </a:r>
          </a:p>
        </p:txBody>
      </p:sp>
      <p:sp>
        <p:nvSpPr>
          <p:cNvPr id="4" name="Slide Number Placeholder 3"/>
          <p:cNvSpPr>
            <a:spLocks noGrp="1"/>
          </p:cNvSpPr>
          <p:nvPr>
            <p:ph type="sldNum" sz="quarter" idx="10"/>
          </p:nvPr>
        </p:nvSpPr>
        <p:spPr/>
        <p:txBody>
          <a:bodyPr/>
          <a:lstStyle/>
          <a:p>
            <a:fld id="{52AE3714-DEF6-4BC6-95A2-58907D776834}" type="slidenum">
              <a:rPr lang="en-SG" smtClean="0"/>
              <a:t>67</a:t>
            </a:fld>
            <a:endParaRPr lang="en-SG"/>
          </a:p>
        </p:txBody>
      </p:sp>
    </p:spTree>
    <p:extLst>
      <p:ext uri="{BB962C8B-B14F-4D97-AF65-F5344CB8AC3E}">
        <p14:creationId xmlns:p14="http://schemas.microsoft.com/office/powerpoint/2010/main" val="2494514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www.svms.org</a:t>
            </a:r>
            <a:r>
              <a:rPr lang="en-US" dirty="0"/>
              <a:t>/finance/</a:t>
            </a:r>
          </a:p>
          <a:p>
            <a:r>
              <a:rPr lang="en-US" dirty="0"/>
              <a:t>http://</a:t>
            </a:r>
            <a:r>
              <a:rPr lang="en-US" dirty="0" err="1"/>
              <a:t>www.svms.org</a:t>
            </a:r>
            <a:r>
              <a:rPr lang="en-US" dirty="0"/>
              <a:t>/finance/Huang-etal2004.pdf</a:t>
            </a:r>
          </a:p>
          <a:p>
            <a:r>
              <a:rPr lang="en-US" dirty="0"/>
              <a:t>http://</a:t>
            </a:r>
            <a:r>
              <a:rPr lang="en-US" dirty="0" err="1"/>
              <a:t>www.svms.org</a:t>
            </a:r>
            <a:r>
              <a:rPr lang="en-US" dirty="0"/>
              <a:t>/finance/ShinLeeKim2005.pdf</a:t>
            </a:r>
          </a:p>
        </p:txBody>
      </p:sp>
      <p:sp>
        <p:nvSpPr>
          <p:cNvPr id="4" name="Slide Number Placeholder 3"/>
          <p:cNvSpPr>
            <a:spLocks noGrp="1"/>
          </p:cNvSpPr>
          <p:nvPr>
            <p:ph type="sldNum" sz="quarter" idx="10"/>
          </p:nvPr>
        </p:nvSpPr>
        <p:spPr/>
        <p:txBody>
          <a:bodyPr/>
          <a:lstStyle/>
          <a:p>
            <a:fld id="{52AE3714-DEF6-4BC6-95A2-58907D776834}" type="slidenum">
              <a:rPr lang="en-SG" smtClean="0"/>
              <a:t>83</a:t>
            </a:fld>
            <a:endParaRPr lang="en-SG"/>
          </a:p>
        </p:txBody>
      </p:sp>
    </p:spTree>
    <p:extLst>
      <p:ext uri="{BB962C8B-B14F-4D97-AF65-F5344CB8AC3E}">
        <p14:creationId xmlns:p14="http://schemas.microsoft.com/office/powerpoint/2010/main" val="3298901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-us/azure/machine-learning/studio/azure-ml-customer-churn-scenario</a:t>
            </a:r>
          </a:p>
          <a:p>
            <a:r>
              <a:rPr lang="en-US" dirty="0"/>
              <a:t>https://</a:t>
            </a:r>
            <a:r>
              <a:rPr lang="en-US" dirty="0" err="1"/>
              <a:t>www.kdnuggets.com</a:t>
            </a:r>
            <a:r>
              <a:rPr lang="en-US" dirty="0"/>
              <a:t>/2017/03/</a:t>
            </a:r>
            <a:r>
              <a:rPr lang="en-US" dirty="0" err="1"/>
              <a:t>datascience</a:t>
            </a:r>
            <a:r>
              <a:rPr lang="en-US" dirty="0"/>
              <a:t>-building-predictive-churn-</a:t>
            </a:r>
            <a:r>
              <a:rPr lang="en-US" dirty="0" err="1"/>
              <a:t>model.html</a:t>
            </a:r>
            <a:endParaRPr lang="en-US" dirty="0"/>
          </a:p>
          <a:p>
            <a:r>
              <a:rPr lang="en-US" dirty="0"/>
              <a:t>https://</a:t>
            </a:r>
            <a:r>
              <a:rPr lang="en-US" dirty="0" err="1"/>
              <a:t>aws.amazon.com</a:t>
            </a:r>
            <a:r>
              <a:rPr lang="en-US" dirty="0"/>
              <a:t>/blogs/machine-learning/predicting-customer-churn-with-amazon-machine-learning/</a:t>
            </a:r>
          </a:p>
          <a:p>
            <a:r>
              <a:rPr lang="en-US" dirty="0"/>
              <a:t>https://</a:t>
            </a:r>
            <a:r>
              <a:rPr lang="en-US" dirty="0" err="1"/>
              <a:t>towardsdatascience.com</a:t>
            </a:r>
            <a:r>
              <a:rPr lang="en-US" dirty="0"/>
              <a:t>/churn-prediction-with-machine-learning-e6612cd5538f</a:t>
            </a:r>
          </a:p>
          <a:p>
            <a:r>
              <a:rPr lang="en-US" dirty="0"/>
              <a:t>https://</a:t>
            </a:r>
            <a:r>
              <a:rPr lang="en-US" dirty="0" err="1"/>
              <a:t>tensorflow.rstudio.com</a:t>
            </a:r>
            <a:r>
              <a:rPr lang="en-US" dirty="0"/>
              <a:t>/blog/</a:t>
            </a:r>
            <a:r>
              <a:rPr lang="en-US" dirty="0" err="1"/>
              <a:t>keras</a:t>
            </a:r>
            <a:r>
              <a:rPr lang="en-US" dirty="0"/>
              <a:t>-customer-</a:t>
            </a:r>
            <a:r>
              <a:rPr lang="en-US" dirty="0" err="1"/>
              <a:t>churn.html</a:t>
            </a:r>
            <a:endParaRPr lang="en-US" dirty="0"/>
          </a:p>
          <a:p>
            <a:r>
              <a:rPr lang="en-US" dirty="0"/>
              <a:t>https://</a:t>
            </a:r>
            <a:r>
              <a:rPr lang="en-US" dirty="0" err="1"/>
              <a:t>www.kaggle.com</a:t>
            </a:r>
            <a:r>
              <a:rPr lang="en-US" dirty="0"/>
              <a:t>/</a:t>
            </a:r>
            <a:r>
              <a:rPr lang="en-US" dirty="0" err="1"/>
              <a:t>mainakdatageek</a:t>
            </a:r>
            <a:r>
              <a:rPr lang="en-US" dirty="0"/>
              <a:t>/churn-prediction-machine-learning-starter</a:t>
            </a:r>
          </a:p>
          <a:p>
            <a:r>
              <a:rPr lang="en-US" dirty="0"/>
              <a:t>https://www.h2o.ai/</a:t>
            </a:r>
            <a:r>
              <a:rPr lang="en-US" dirty="0" err="1"/>
              <a:t>wp</a:t>
            </a:r>
            <a:r>
              <a:rPr lang="en-US" dirty="0"/>
              <a:t>-content/uploads/2017/03/Case-</a:t>
            </a:r>
            <a:r>
              <a:rPr lang="en-US" dirty="0" err="1"/>
              <a:t>Studies_PayPal.pdf</a:t>
            </a:r>
            <a:endParaRPr lang="en-US" dirty="0"/>
          </a:p>
          <a:p>
            <a:endParaRPr lang="en-US" dirty="0"/>
          </a:p>
          <a:p>
            <a:r>
              <a:rPr lang="en-US" dirty="0"/>
              <a:t>https://</a:t>
            </a:r>
            <a:r>
              <a:rPr lang="en-US" dirty="0" err="1"/>
              <a:t>en.wikipedia.org</a:t>
            </a:r>
            <a:r>
              <a:rPr lang="en-US" dirty="0"/>
              <a:t>/wiki/</a:t>
            </a:r>
            <a:r>
              <a:rPr lang="en-US" dirty="0" err="1"/>
              <a:t>Customer_attrition</a:t>
            </a:r>
            <a:endParaRPr lang="en-US" dirty="0"/>
          </a:p>
          <a:p>
            <a:r>
              <a:rPr lang="en-US" dirty="0"/>
              <a:t>https://</a:t>
            </a:r>
            <a:r>
              <a:rPr lang="en-US" dirty="0" err="1"/>
              <a:t>www.researchgate.net</a:t>
            </a:r>
            <a:r>
              <a:rPr lang="en-US" dirty="0"/>
              <a:t>/profile/</a:t>
            </a:r>
            <a:r>
              <a:rPr lang="en-US" dirty="0" err="1"/>
              <a:t>Konstantinos_Chatzisavvas</a:t>
            </a:r>
            <a:r>
              <a:rPr lang="en-US" dirty="0"/>
              <a:t>/publication/273439405_A_Comparison_of_Machine_Learning_Techniques_for_Customer_Churn_Prediction/links/574edb0008aec50945bb3e95/A-Comparison-of-Machine-Learning-Techniques-for-Customer-Churn-Prediction.pdf</a:t>
            </a:r>
          </a:p>
          <a:p>
            <a:r>
              <a:rPr lang="en-US" dirty="0"/>
              <a:t>https://</a:t>
            </a:r>
            <a:r>
              <a:rPr lang="en-US" dirty="0" err="1"/>
              <a:t>www.indecs.eu</a:t>
            </a:r>
            <a:r>
              <a:rPr lang="en-US" dirty="0"/>
              <a:t>/2016/indecs2016-pp116-124.pdf</a:t>
            </a:r>
          </a:p>
          <a:p>
            <a:r>
              <a:rPr lang="en-US" dirty="0"/>
              <a:t>https://</a:t>
            </a:r>
            <a:r>
              <a:rPr lang="en-US" dirty="0" err="1"/>
              <a:t>content.pivotal.io</a:t>
            </a:r>
            <a:r>
              <a:rPr lang="en-US" dirty="0"/>
              <a:t>/blog/churn-prediction-in-retail-finance-and-asset-management-part-1</a:t>
            </a:r>
          </a:p>
          <a:p>
            <a:r>
              <a:rPr lang="en-US" dirty="0"/>
              <a:t>https://</a:t>
            </a:r>
            <a:r>
              <a:rPr lang="en-US" dirty="0" err="1"/>
              <a:t>www.mckinsey.com</a:t>
            </a:r>
            <a:r>
              <a:rPr lang="en-US" dirty="0"/>
              <a:t>/industries/telecommunications/our-insights/reducing-churn-in-telecom-through-advanced-analytics</a:t>
            </a:r>
          </a:p>
          <a:p>
            <a:r>
              <a:rPr lang="en-US" dirty="0"/>
              <a:t>http://</a:t>
            </a:r>
            <a:r>
              <a:rPr lang="en-US" dirty="0" err="1"/>
              <a:t>www.hbs.edu</a:t>
            </a:r>
            <a:r>
              <a:rPr lang="en-US" dirty="0"/>
              <a:t>/faculty/Publication%20Files/14-020_3553a2f4-8c7b-44e6-9711-f75dd56f624e.pdf</a:t>
            </a:r>
          </a:p>
          <a:p>
            <a:endParaRPr lang="en-US" dirty="0"/>
          </a:p>
          <a:p>
            <a:endParaRPr lang="en-US" dirty="0"/>
          </a:p>
          <a:p>
            <a:r>
              <a:rPr lang="en-US" b="1" dirty="0"/>
              <a:t>Prediction Solutions</a:t>
            </a:r>
          </a:p>
          <a:p>
            <a:r>
              <a:rPr lang="en-US" dirty="0"/>
              <a:t>https://</a:t>
            </a:r>
            <a:r>
              <a:rPr lang="en-US" dirty="0" err="1"/>
              <a:t>jfin-swufe.springeropen.com</a:t>
            </a:r>
            <a:r>
              <a:rPr lang="en-US" dirty="0"/>
              <a:t>/articles/10.1186/s40854-016-0029-6</a:t>
            </a:r>
          </a:p>
          <a:p>
            <a:r>
              <a:rPr lang="en-US" dirty="0"/>
              <a:t>https://</a:t>
            </a:r>
            <a:r>
              <a:rPr lang="en-US" dirty="0" err="1"/>
              <a:t>pdfs.semanticscholar.org</a:t>
            </a:r>
            <a:r>
              <a:rPr lang="en-US" dirty="0"/>
              <a:t>/0890/20f8ee2a269f523d5fec62819f6e264aac6e.pdf</a:t>
            </a:r>
          </a:p>
          <a:p>
            <a:endParaRPr lang="en-US" dirty="0"/>
          </a:p>
          <a:p>
            <a:pPr marL="171450" indent="-171450">
              <a:buFont typeface="Arial" panose="020B0604020202020204" pitchFamily="34" charset="0"/>
              <a:buChar char="•"/>
            </a:pPr>
            <a:r>
              <a:rPr lang="en-US" dirty="0"/>
              <a:t>https://</a:t>
            </a:r>
            <a:r>
              <a:rPr lang="en-US" dirty="0" err="1"/>
              <a:t>tensorflow.rstudio.com</a:t>
            </a:r>
            <a:r>
              <a:rPr lang="en-US" dirty="0"/>
              <a:t>/blog/</a:t>
            </a:r>
            <a:r>
              <a:rPr lang="en-US" dirty="0" err="1"/>
              <a:t>keras</a:t>
            </a:r>
            <a:r>
              <a:rPr lang="en-US" dirty="0"/>
              <a:t>-customer-</a:t>
            </a:r>
            <a:r>
              <a:rPr lang="en-US" dirty="0" err="1"/>
              <a:t>churn.html</a:t>
            </a:r>
            <a:endParaRPr lang="en-US" dirty="0"/>
          </a:p>
          <a:p>
            <a:pPr marL="171450" indent="-171450">
              <a:buFont typeface="Arial" panose="020B0604020202020204" pitchFamily="34" charset="0"/>
              <a:buChar char="•"/>
            </a:pPr>
            <a:r>
              <a:rPr lang="en-US" dirty="0"/>
              <a:t>https://</a:t>
            </a:r>
            <a:r>
              <a:rPr lang="en-US" dirty="0" err="1"/>
              <a:t>www.kaggle.com</a:t>
            </a:r>
            <a:r>
              <a:rPr lang="en-US" dirty="0"/>
              <a:t>/</a:t>
            </a:r>
            <a:r>
              <a:rPr lang="en-US" dirty="0" err="1"/>
              <a:t>mainakdatageek</a:t>
            </a:r>
            <a:r>
              <a:rPr lang="en-US" dirty="0"/>
              <a:t>/churn-prediction-machine-learning-starter</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85</a:t>
            </a:fld>
            <a:endParaRPr lang="en-SG"/>
          </a:p>
        </p:txBody>
      </p:sp>
    </p:spTree>
    <p:extLst>
      <p:ext uri="{BB962C8B-B14F-4D97-AF65-F5344CB8AC3E}">
        <p14:creationId xmlns:p14="http://schemas.microsoft.com/office/powerpoint/2010/main" val="353984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SG" dirty="0"/>
              <a:t>Successful customer retention lowers the need for seeking new and potentially risky customers, and allows organisations to focus more accurately on the needs of their existing customers by building relationships (Dawes and </a:t>
            </a:r>
            <a:r>
              <a:rPr lang="en-SG" dirty="0" err="1"/>
              <a:t>Swailes</a:t>
            </a:r>
            <a:r>
              <a:rPr lang="en-SG" dirty="0"/>
              <a:t>, 1999; Engel et al, 1995); </a:t>
            </a:r>
          </a:p>
          <a:p>
            <a:pPr marL="514350" indent="-514350">
              <a:buFont typeface="+mj-lt"/>
              <a:buAutoNum type="arabicPeriod"/>
            </a:pPr>
            <a:r>
              <a:rPr lang="en-SG" dirty="0"/>
              <a:t>Long-term customers buy more (Paulin et al, 1998; Ganesh et al, 2000) and, if satisfied, may provide new referrals through positive word-of-mouth for the company (Ganesh et al, 2000; Colgate et al, 1996); </a:t>
            </a:r>
          </a:p>
          <a:p>
            <a:pPr marL="514350" indent="-514350">
              <a:buFont typeface="+mj-lt"/>
              <a:buAutoNum type="arabicPeriod"/>
            </a:pPr>
            <a:r>
              <a:rPr lang="en-SG" dirty="0"/>
              <a:t>Long-term customers become less costly to serve due to the bank’s greater knowledge of the existing customer and to decreased servicing costs (Ganesh et al, 2000; Paulin et al, 1998); </a:t>
            </a:r>
          </a:p>
          <a:p>
            <a:pPr marL="514350" indent="-514350">
              <a:buFont typeface="+mj-lt"/>
              <a:buAutoNum type="arabicPeriod"/>
            </a:pPr>
            <a:r>
              <a:rPr lang="en-SG" dirty="0"/>
              <a:t>They tend to be less sensitive to competitive marketing activities (Colgate et al, 1996); </a:t>
            </a:r>
          </a:p>
          <a:p>
            <a:pPr marL="514350" indent="-514350">
              <a:buFont typeface="+mj-lt"/>
              <a:buAutoNum type="arabicPeriod"/>
            </a:pPr>
            <a:r>
              <a:rPr lang="en-SG" dirty="0"/>
              <a:t>Losing customers not only leads to opportunity costs because of reduced sales, but also to an increased need for attracting new customers (</a:t>
            </a:r>
            <a:r>
              <a:rPr lang="en-SG" dirty="0" err="1"/>
              <a:t>Athanassopoulus</a:t>
            </a:r>
            <a:r>
              <a:rPr lang="en-SG" dirty="0"/>
              <a:t>, 2000), which is five to six times more expensive than customer retention (Bhattacharya, 1998; Colgate and Danaher, 2000; </a:t>
            </a:r>
            <a:r>
              <a:rPr lang="en-SG" dirty="0" err="1"/>
              <a:t>Rasmusson</a:t>
            </a:r>
            <a:r>
              <a:rPr lang="en-SG" dirty="0"/>
              <a:t>, 1999).</a:t>
            </a:r>
            <a:endParaRPr lang="en-US" dirty="0"/>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86</a:t>
            </a:fld>
            <a:endParaRPr lang="en-SG"/>
          </a:p>
        </p:txBody>
      </p:sp>
    </p:spTree>
    <p:extLst>
      <p:ext uri="{BB962C8B-B14F-4D97-AF65-F5344CB8AC3E}">
        <p14:creationId xmlns:p14="http://schemas.microsoft.com/office/powerpoint/2010/main" val="14741559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stats.stackexchange.com</a:t>
            </a:r>
            <a:r>
              <a:rPr lang="en-US" dirty="0"/>
              <a:t>/questions/172969/conceptual-</a:t>
            </a:r>
            <a:r>
              <a:rPr lang="en-US" dirty="0" err="1"/>
              <a:t>undersanding</a:t>
            </a:r>
            <a:r>
              <a:rPr lang="en-US" dirty="0"/>
              <a:t>-of-linear-discriminant-analysis</a:t>
            </a:r>
          </a:p>
          <a:p>
            <a:r>
              <a:rPr lang="en-US" dirty="0"/>
              <a:t>https://</a:t>
            </a:r>
            <a:r>
              <a:rPr lang="en-US" dirty="0" err="1"/>
              <a:t>web.stanford.edu</a:t>
            </a:r>
            <a:r>
              <a:rPr lang="en-US" dirty="0"/>
              <a:t>/~</a:t>
            </a:r>
            <a:r>
              <a:rPr lang="en-US" dirty="0" err="1"/>
              <a:t>hastie</a:t>
            </a:r>
            <a:r>
              <a:rPr lang="en-US" dirty="0"/>
              <a:t>/Papers/</a:t>
            </a:r>
            <a:r>
              <a:rPr lang="en-US" dirty="0" err="1"/>
              <a:t>ESLII.pdf</a:t>
            </a:r>
            <a:endParaRPr lang="en-US" dirty="0"/>
          </a:p>
          <a:p>
            <a:endParaRPr lang="en-US" dirty="0"/>
          </a:p>
          <a:p>
            <a:endParaRPr lang="en-US" dirty="0"/>
          </a:p>
          <a:p>
            <a:r>
              <a:rPr lang="en-US" dirty="0"/>
              <a:t>http://</a:t>
            </a:r>
            <a:r>
              <a:rPr lang="en-US" dirty="0" err="1"/>
              <a:t>scikit-learn.org</a:t>
            </a:r>
            <a:r>
              <a:rPr lang="en-US" dirty="0"/>
              <a:t>/stable/modules/</a:t>
            </a:r>
            <a:r>
              <a:rPr lang="en-US" dirty="0" err="1"/>
              <a:t>lda_qda.html</a:t>
            </a:r>
            <a:endParaRPr lang="en-US" dirty="0"/>
          </a:p>
          <a:p>
            <a:r>
              <a:rPr lang="en-US" dirty="0"/>
              <a:t>https://</a:t>
            </a:r>
            <a:r>
              <a:rPr lang="en-US" dirty="0" err="1"/>
              <a:t>en.wikipedia.org</a:t>
            </a:r>
            <a:r>
              <a:rPr lang="en-US" dirty="0"/>
              <a:t>/wiki/</a:t>
            </a:r>
            <a:r>
              <a:rPr lang="en-US" dirty="0" err="1"/>
              <a:t>Linear_discriminant_analysis</a:t>
            </a:r>
            <a:endParaRPr lang="en-US" dirty="0"/>
          </a:p>
          <a:p>
            <a:r>
              <a:rPr lang="en-US" dirty="0"/>
              <a:t>http://</a:t>
            </a:r>
            <a:r>
              <a:rPr lang="en-US" dirty="0" err="1"/>
              <a:t>sebastianraschka.com</a:t>
            </a:r>
            <a:r>
              <a:rPr lang="en-US" dirty="0"/>
              <a:t>/Articles/2014_python_lda.html</a:t>
            </a:r>
          </a:p>
          <a:p>
            <a:r>
              <a:rPr lang="en-US" dirty="0"/>
              <a:t>https://</a:t>
            </a:r>
            <a:r>
              <a:rPr lang="en-US" dirty="0" err="1"/>
              <a:t>www.ncbi.nlm.nih.gov</a:t>
            </a:r>
            <a:r>
              <a:rPr lang="en-US" dirty="0"/>
              <a:t>/</a:t>
            </a:r>
            <a:r>
              <a:rPr lang="en-US" dirty="0" err="1"/>
              <a:t>pmc</a:t>
            </a:r>
            <a:r>
              <a:rPr lang="en-US" dirty="0"/>
              <a:t>/articles/PMC2914143/</a:t>
            </a:r>
          </a:p>
          <a:p>
            <a:r>
              <a:rPr lang="en-US" dirty="0"/>
              <a:t>https://</a:t>
            </a:r>
            <a:r>
              <a:rPr lang="en-US" dirty="0" err="1"/>
              <a:t>labicvl.github.io</a:t>
            </a:r>
            <a:r>
              <a:rPr lang="en-US" dirty="0"/>
              <a:t>/docs/pubs/</a:t>
            </a:r>
            <a:r>
              <a:rPr lang="en-US" dirty="0" err="1"/>
              <a:t>TK_PhD_Thesis.pdf</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88</a:t>
            </a:fld>
            <a:endParaRPr lang="en-SG"/>
          </a:p>
        </p:txBody>
      </p:sp>
    </p:spTree>
    <p:extLst>
      <p:ext uri="{BB962C8B-B14F-4D97-AF65-F5344CB8AC3E}">
        <p14:creationId xmlns:p14="http://schemas.microsoft.com/office/powerpoint/2010/main" val="14909523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businessperspectives.org</a:t>
            </a:r>
            <a:r>
              <a:rPr lang="en-US" dirty="0"/>
              <a:t>/media/zoo/applications/publishing/templates/article/assets/</a:t>
            </a:r>
            <a:r>
              <a:rPr lang="en-US" dirty="0" err="1"/>
              <a:t>js</a:t>
            </a:r>
            <a:r>
              <a:rPr lang="en-US" dirty="0"/>
              <a:t>/</a:t>
            </a:r>
            <a:r>
              <a:rPr lang="en-US" dirty="0" err="1"/>
              <a:t>pdfjs</a:t>
            </a:r>
            <a:r>
              <a:rPr lang="en-US" dirty="0"/>
              <a:t>/web/5653</a:t>
            </a:r>
          </a:p>
        </p:txBody>
      </p:sp>
      <p:sp>
        <p:nvSpPr>
          <p:cNvPr id="4" name="Slide Number Placeholder 3"/>
          <p:cNvSpPr>
            <a:spLocks noGrp="1"/>
          </p:cNvSpPr>
          <p:nvPr>
            <p:ph type="sldNum" sz="quarter" idx="10"/>
          </p:nvPr>
        </p:nvSpPr>
        <p:spPr/>
        <p:txBody>
          <a:bodyPr/>
          <a:lstStyle/>
          <a:p>
            <a:fld id="{52AE3714-DEF6-4BC6-95A2-58907D776834}" type="slidenum">
              <a:rPr lang="en-SG" smtClean="0"/>
              <a:t>90</a:t>
            </a:fld>
            <a:endParaRPr lang="en-SG"/>
          </a:p>
        </p:txBody>
      </p:sp>
    </p:spTree>
    <p:extLst>
      <p:ext uri="{BB962C8B-B14F-4D97-AF65-F5344CB8AC3E}">
        <p14:creationId xmlns:p14="http://schemas.microsoft.com/office/powerpoint/2010/main" val="10547501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Linear_regression</a:t>
            </a:r>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91</a:t>
            </a:fld>
            <a:endParaRPr lang="en-SG"/>
          </a:p>
        </p:txBody>
      </p:sp>
    </p:spTree>
    <p:extLst>
      <p:ext uri="{BB962C8B-B14F-4D97-AF65-F5344CB8AC3E}">
        <p14:creationId xmlns:p14="http://schemas.microsoft.com/office/powerpoint/2010/main" val="2820313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07361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Logistic_regression</a:t>
            </a:r>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92</a:t>
            </a:fld>
            <a:endParaRPr lang="en-SG"/>
          </a:p>
        </p:txBody>
      </p:sp>
    </p:spTree>
    <p:extLst>
      <p:ext uri="{BB962C8B-B14F-4D97-AF65-F5344CB8AC3E}">
        <p14:creationId xmlns:p14="http://schemas.microsoft.com/office/powerpoint/2010/main" val="2067161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587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https://en.wikipedia.org/wiki/Fama%E2%80%93French_three-factor_model</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112</a:t>
            </a:fld>
            <a:endParaRPr lang="en-SG"/>
          </a:p>
        </p:txBody>
      </p:sp>
    </p:spTree>
    <p:extLst>
      <p:ext uri="{BB962C8B-B14F-4D97-AF65-F5344CB8AC3E}">
        <p14:creationId xmlns:p14="http://schemas.microsoft.com/office/powerpoint/2010/main" val="38960459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solidFill>
                <a:schemeClr val="dk1"/>
              </a:solidFil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lang="en-US" sz="1100" u="sng" dirty="0">
              <a:solidFill>
                <a:srgbClr val="1155CC"/>
              </a:solidFill>
              <a:latin typeface="Arial"/>
              <a:ea typeface="Arial"/>
              <a:cs typeface="Arial"/>
              <a:sym typeface="Arial"/>
            </a:endParaRPr>
          </a:p>
          <a:p>
            <a:pPr marL="0" lvl="0" indent="0" rtl="0">
              <a:lnSpc>
                <a:spcPct val="115000"/>
              </a:lnSpc>
              <a:spcBef>
                <a:spcPts val="0"/>
              </a:spcBef>
              <a:spcAft>
                <a:spcPts val="0"/>
              </a:spcAft>
              <a:buNone/>
            </a:pPr>
            <a:r>
              <a:rPr lang="en-SG" dirty="0">
                <a:solidFill>
                  <a:schemeClr val="dk1"/>
                </a:solidFill>
              </a:rPr>
              <a:t>https://</a:t>
            </a:r>
            <a:r>
              <a:rPr lang="en-SG" dirty="0" err="1">
                <a:solidFill>
                  <a:schemeClr val="dk1"/>
                </a:solidFill>
              </a:rPr>
              <a:t>www.safaribooksonline.com</a:t>
            </a:r>
            <a:r>
              <a:rPr lang="en-SG" dirty="0">
                <a:solidFill>
                  <a:schemeClr val="dk1"/>
                </a:solidFill>
              </a:rPr>
              <a:t>/library/view/think-like-a/9781633430273/kindle_split_026.html</a:t>
            </a:r>
          </a:p>
          <a:p>
            <a:pPr marL="0" lvl="0" indent="0" rtl="0">
              <a:lnSpc>
                <a:spcPct val="115000"/>
              </a:lnSpc>
              <a:spcBef>
                <a:spcPts val="0"/>
              </a:spcBef>
              <a:spcAft>
                <a:spcPts val="0"/>
              </a:spcAft>
              <a:buNone/>
            </a:pPr>
            <a:r>
              <a:rPr lang="en-SG" dirty="0">
                <a:solidFill>
                  <a:schemeClr val="dk1"/>
                </a:solidFill>
              </a:rPr>
              <a:t>https://</a:t>
            </a:r>
            <a:r>
              <a:rPr lang="en-SG" dirty="0" err="1">
                <a:solidFill>
                  <a:schemeClr val="dk1"/>
                </a:solidFill>
              </a:rPr>
              <a:t>vitalflux.com</a:t>
            </a:r>
            <a:r>
              <a:rPr lang="en-SG" dirty="0">
                <a:solidFill>
                  <a:schemeClr val="dk1"/>
                </a:solidFill>
              </a:rPr>
              <a:t>/data-science-project-life-cycle/</a:t>
            </a: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0"/>
              </a:spcBef>
              <a:spcAft>
                <a:spcPts val="0"/>
              </a:spcAft>
              <a:buNone/>
            </a:pPr>
            <a:endParaRPr lang="en-SG" dirty="0">
              <a:solidFill>
                <a:schemeClr val="dk1"/>
              </a:solidFill>
            </a:endParaRP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Engineering</a:t>
            </a:r>
            <a:endParaRPr dirty="0">
              <a:solidFill>
                <a:schemeClr val="dk1"/>
              </a:solidFill>
            </a:endParaRPr>
          </a:p>
          <a:p>
            <a:pPr marL="0" lvl="0" indent="0" rtl="0">
              <a:lnSpc>
                <a:spcPct val="115000"/>
              </a:lnSpc>
              <a:spcBef>
                <a:spcPts val="40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5619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u="sng" dirty="0">
                <a:hlinkClick r:id="rId3"/>
              </a:rPr>
              <a:t>Life Cycle of a Data Science Project</a:t>
            </a:r>
            <a:endParaRPr lang="en-SG"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https://</a:t>
            </a:r>
            <a:r>
              <a:rPr lang="en-SG" dirty="0" err="1"/>
              <a:t>www.dezyre.com</a:t>
            </a:r>
            <a:r>
              <a:rPr lang="en-SG" dirty="0"/>
              <a:t>/article/life-cycle-of-a-data-science-project/270</a:t>
            </a:r>
          </a:p>
          <a:p>
            <a:r>
              <a:rPr lang="en-US" dirty="0"/>
              <a:t>https://</a:t>
            </a:r>
            <a:r>
              <a:rPr lang="en-US" dirty="0" err="1"/>
              <a:t>www.datasciencecentral.com</a:t>
            </a:r>
            <a:r>
              <a:rPr lang="en-US" dirty="0"/>
              <a:t>/profiles/blogs/the-data-science-project-lifecycle</a:t>
            </a:r>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122</a:t>
            </a:fld>
            <a:endParaRPr lang="en-SG"/>
          </a:p>
        </p:txBody>
      </p:sp>
    </p:spTree>
    <p:extLst>
      <p:ext uri="{BB962C8B-B14F-4D97-AF65-F5344CB8AC3E}">
        <p14:creationId xmlns:p14="http://schemas.microsoft.com/office/powerpoint/2010/main" val="2996114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 major challenge that data professionals often encounter in data acquisition step is tracking where each data slice comes from and whether the data slice acquired is up-to-date or not. It is important to track this information during the entire lifecycle of a data science project as data might have to be re-acquired to test other hypothesis or run any other updated experiments.</a:t>
            </a:r>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124</a:t>
            </a:fld>
            <a:endParaRPr lang="en-SG"/>
          </a:p>
        </p:txBody>
      </p:sp>
    </p:spTree>
    <p:extLst>
      <p:ext uri="{BB962C8B-B14F-4D97-AF65-F5344CB8AC3E}">
        <p14:creationId xmlns:p14="http://schemas.microsoft.com/office/powerpoint/2010/main" val="32910394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https://</a:t>
            </a:r>
            <a:r>
              <a:rPr lang="en-US" sz="1100" dirty="0" err="1">
                <a:solidFill>
                  <a:schemeClr val="dk1"/>
                </a:solidFill>
                <a:latin typeface="Arial"/>
                <a:ea typeface="Arial"/>
                <a:cs typeface="Arial"/>
                <a:sym typeface="Arial"/>
              </a:rPr>
              <a:t>www.springboard.com</a:t>
            </a:r>
            <a:r>
              <a:rPr lang="en-US" sz="1100" dirty="0">
                <a:solidFill>
                  <a:schemeClr val="dk1"/>
                </a:solidFill>
                <a:latin typeface="Arial"/>
                <a:ea typeface="Arial"/>
                <a:cs typeface="Arial"/>
                <a:sym typeface="Arial"/>
              </a:rPr>
              <a:t>/blog/data-science-career-paths-different-roles-industry/</a:t>
            </a: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https://</a:t>
            </a:r>
            <a:r>
              <a:rPr lang="en-US" sz="1100" dirty="0" err="1">
                <a:solidFill>
                  <a:schemeClr val="dk1"/>
                </a:solidFill>
                <a:latin typeface="Arial"/>
                <a:ea typeface="Arial"/>
                <a:cs typeface="Arial"/>
                <a:sym typeface="Arial"/>
              </a:rPr>
              <a:t>hophr.com</a:t>
            </a:r>
            <a:r>
              <a:rPr lang="en-US" sz="1100" dirty="0">
                <a:solidFill>
                  <a:schemeClr val="dk1"/>
                </a:solidFill>
                <a:latin typeface="Arial"/>
                <a:ea typeface="Arial"/>
                <a:cs typeface="Arial"/>
                <a:sym typeface="Arial"/>
              </a:rPr>
              <a:t>/blog</a:t>
            </a: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https://</a:t>
            </a:r>
            <a:r>
              <a:rPr lang="en-US" sz="1100" dirty="0" err="1">
                <a:solidFill>
                  <a:schemeClr val="dk1"/>
                </a:solidFill>
                <a:latin typeface="Arial"/>
                <a:ea typeface="Arial"/>
                <a:cs typeface="Arial"/>
                <a:sym typeface="Arial"/>
              </a:rPr>
              <a:t>www.roberthalf.com</a:t>
            </a:r>
            <a:r>
              <a:rPr lang="en-US" sz="1100" dirty="0">
                <a:solidFill>
                  <a:schemeClr val="dk1"/>
                </a:solidFill>
                <a:latin typeface="Arial"/>
                <a:ea typeface="Arial"/>
                <a:cs typeface="Arial"/>
                <a:sym typeface="Arial"/>
              </a:rPr>
              <a:t>/sites/default/files/documents/2018_salary_guide_NA_technology_1.pdf</a:t>
            </a:r>
          </a:p>
          <a:p>
            <a:pPr marL="0" lvl="0" indent="0" rtl="0">
              <a:lnSpc>
                <a:spcPct val="115000"/>
              </a:lnSpc>
              <a:spcBef>
                <a:spcPts val="0"/>
              </a:spcBef>
              <a:spcAft>
                <a:spcPts val="0"/>
              </a:spcAft>
              <a:buNone/>
            </a:pPr>
            <a:endParaRPr lang="en-US"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lang="en-US"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lang="en-US"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lang="en-US"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solidFill>
                <a:schemeClr val="dk1"/>
              </a:solidFil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lang="en-US" sz="1100" u="sng" dirty="0">
              <a:solidFill>
                <a:srgbClr val="1155CC"/>
              </a:solidFill>
              <a:latin typeface="Arial"/>
              <a:ea typeface="Arial"/>
              <a:cs typeface="Arial"/>
              <a:sym typeface="Arial"/>
            </a:endParaRPr>
          </a:p>
          <a:p>
            <a:pPr marL="0" lvl="0" indent="0" rtl="0">
              <a:lnSpc>
                <a:spcPct val="115000"/>
              </a:lnSpc>
              <a:spcBef>
                <a:spcPts val="0"/>
              </a:spcBef>
              <a:spcAft>
                <a:spcPts val="0"/>
              </a:spcAft>
              <a:buNone/>
            </a:pPr>
            <a:r>
              <a:rPr lang="en-SG" dirty="0">
                <a:solidFill>
                  <a:schemeClr val="dk1"/>
                </a:solidFill>
              </a:rPr>
              <a:t>https://</a:t>
            </a:r>
            <a:r>
              <a:rPr lang="en-SG" dirty="0" err="1">
                <a:solidFill>
                  <a:schemeClr val="dk1"/>
                </a:solidFill>
              </a:rPr>
              <a:t>www.safaribooksonline.com</a:t>
            </a:r>
            <a:r>
              <a:rPr lang="en-SG" dirty="0">
                <a:solidFill>
                  <a:schemeClr val="dk1"/>
                </a:solidFill>
              </a:rPr>
              <a:t>/library/view/think-like-a/9781633430273/kindle_split_026.html</a:t>
            </a:r>
          </a:p>
          <a:p>
            <a:pPr marL="0" lvl="0" indent="0" rtl="0">
              <a:lnSpc>
                <a:spcPct val="115000"/>
              </a:lnSpc>
              <a:spcBef>
                <a:spcPts val="0"/>
              </a:spcBef>
              <a:spcAft>
                <a:spcPts val="0"/>
              </a:spcAft>
              <a:buNone/>
            </a:pPr>
            <a:r>
              <a:rPr lang="en-SG" dirty="0">
                <a:solidFill>
                  <a:schemeClr val="dk1"/>
                </a:solidFill>
              </a:rPr>
              <a:t>https://</a:t>
            </a:r>
            <a:r>
              <a:rPr lang="en-SG" dirty="0" err="1">
                <a:solidFill>
                  <a:schemeClr val="dk1"/>
                </a:solidFill>
              </a:rPr>
              <a:t>vitalflux.com</a:t>
            </a:r>
            <a:r>
              <a:rPr lang="en-SG" dirty="0">
                <a:solidFill>
                  <a:schemeClr val="dk1"/>
                </a:solidFill>
              </a:rPr>
              <a:t>/data-science-project-life-cycle/</a:t>
            </a: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0"/>
              </a:spcBef>
              <a:spcAft>
                <a:spcPts val="0"/>
              </a:spcAft>
              <a:buNone/>
            </a:pPr>
            <a:endParaRPr lang="en-SG" dirty="0">
              <a:solidFill>
                <a:schemeClr val="dk1"/>
              </a:solidFill>
            </a:endParaRP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Engineering</a:t>
            </a:r>
            <a:endParaRPr dirty="0">
              <a:solidFill>
                <a:schemeClr val="dk1"/>
              </a:solidFill>
            </a:endParaRPr>
          </a:p>
          <a:p>
            <a:pPr marL="0" lvl="0" indent="0" rtl="0">
              <a:lnSpc>
                <a:spcPct val="115000"/>
              </a:lnSpc>
              <a:spcBef>
                <a:spcPts val="40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9857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28273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For example, creating a recommendation engine, predicting the stock market, diagnosing patients based on their similarity, or finding the patterns of fraudulent transactions.</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140</a:t>
            </a:fld>
            <a:endParaRPr lang="en-SG"/>
          </a:p>
        </p:txBody>
      </p:sp>
    </p:spTree>
    <p:extLst>
      <p:ext uri="{BB962C8B-B14F-4D97-AF65-F5344CB8AC3E}">
        <p14:creationId xmlns:p14="http://schemas.microsoft.com/office/powerpoint/2010/main" val="216068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r>
              <a:rPr lang="en-US" sz="1100" dirty="0">
                <a:solidFill>
                  <a:schemeClr val="dk1"/>
                </a:solidFill>
                <a:latin typeface="Arial"/>
                <a:ea typeface="Arial"/>
                <a:cs typeface="Arial"/>
                <a:sym typeface="Arial"/>
              </a:rPr>
              <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220410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2" name="Shape 27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2855719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9" name="Shape 27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u="sng">
                <a:solidFill>
                  <a:schemeClr val="hlink"/>
                </a:solidFill>
                <a:hlinkClick r:id="rId3"/>
              </a:rPr>
              <a:t>https://en.wikipedia.org/wiki/Data_analysis</a:t>
            </a:r>
            <a:endParaRPr/>
          </a:p>
          <a:p>
            <a:pPr marL="0" marR="0" lvl="0" indent="0" algn="l" rtl="0">
              <a:lnSpc>
                <a:spcPct val="117999"/>
              </a:lnSpc>
              <a:spcBef>
                <a:spcPts val="0"/>
              </a:spcBef>
              <a:spcAft>
                <a:spcPts val="0"/>
              </a:spcAft>
              <a:buNone/>
            </a:pPr>
            <a:r>
              <a:rPr lang="en-US" u="sng">
                <a:solidFill>
                  <a:schemeClr val="hlink"/>
                </a:solidFill>
                <a:hlinkClick r:id="rId4"/>
              </a:rPr>
              <a:t>https://www.quora.com/What-is-the-main-purpose-of-data-analysis</a:t>
            </a:r>
            <a:r>
              <a:rPr lang="en-US"/>
              <a:t> </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6"/>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p:txBody>
      </p:sp>
    </p:spTree>
    <p:extLst>
      <p:ext uri="{BB962C8B-B14F-4D97-AF65-F5344CB8AC3E}">
        <p14:creationId xmlns:p14="http://schemas.microsoft.com/office/powerpoint/2010/main" val="76527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27863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1F41-0AB8-446F-9F1C-0480B00D27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D861139-20EC-482D-BBF4-FF34C58D3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06BE071-8336-40FD-B614-ED14638B36BE}"/>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5" name="Footer Placeholder 4">
            <a:extLst>
              <a:ext uri="{FF2B5EF4-FFF2-40B4-BE49-F238E27FC236}">
                <a16:creationId xmlns:a16="http://schemas.microsoft.com/office/drawing/2014/main" id="{E46D752E-653B-47BA-A71E-5C8685184B24}"/>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2F804350-4A33-4BF1-B743-550283762DBF}"/>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163760354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776AC-6FAE-4315-BC06-7B2C96DF5E7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6E24EC0-66C1-4C8F-AEAC-19C67E7F5D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D54022C-10A7-4CC9-AE86-7421D58930D1}"/>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5" name="Footer Placeholder 4">
            <a:extLst>
              <a:ext uri="{FF2B5EF4-FFF2-40B4-BE49-F238E27FC236}">
                <a16:creationId xmlns:a16="http://schemas.microsoft.com/office/drawing/2014/main" id="{82F99951-F432-48BC-AA4A-AE1A7B43B1E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E98B91-9E6E-482F-A865-2922043B5F88}"/>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119166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A1D9BA-32BF-4BD2-998B-4B6989BF8F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472100F-F667-41DB-9359-923658C7FC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A5B56DA-B28D-431E-9F56-C09460B0841D}"/>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5" name="Footer Placeholder 4">
            <a:extLst>
              <a:ext uri="{FF2B5EF4-FFF2-40B4-BE49-F238E27FC236}">
                <a16:creationId xmlns:a16="http://schemas.microsoft.com/office/drawing/2014/main" id="{55C2FFB2-6BBC-4535-A4B7-F36F950C4BE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1235FB-54BF-4C0A-B874-58AF18F4ACC5}"/>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212239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F1A6-4494-4538-8EB6-229B8652168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95A8F92-5824-4BEB-8245-190CB360F6DA}"/>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E09BB789-FDC4-4B0E-9045-B26A3A985C57}"/>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5" name="Footer Placeholder 4">
            <a:extLst>
              <a:ext uri="{FF2B5EF4-FFF2-40B4-BE49-F238E27FC236}">
                <a16:creationId xmlns:a16="http://schemas.microsoft.com/office/drawing/2014/main" id="{7DFE6FED-B724-41FE-85F3-D148031F65E5}"/>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BD2132A4-928D-481A-B0C6-1B08B3040067}"/>
              </a:ext>
            </a:extLst>
          </p:cNvPr>
          <p:cNvSpPr>
            <a:spLocks noGrp="1"/>
          </p:cNvSpPr>
          <p:nvPr>
            <p:ph type="sldNum" sz="quarter" idx="12"/>
          </p:nvPr>
        </p:nvSpPr>
        <p:spPr/>
        <p:txBody>
          <a:bodyPr/>
          <a:lstStyle/>
          <a:p>
            <a:fld id="{78767B13-C3C8-40AA-A388-49167FA0A92E}" type="slidenum">
              <a:rPr lang="en-SG" smtClean="0"/>
              <a:pPr/>
              <a:t>‹#›</a:t>
            </a:fld>
            <a:endParaRPr lang="en-SG" dirty="0"/>
          </a:p>
        </p:txBody>
      </p:sp>
    </p:spTree>
    <p:custDataLst>
      <p:tags r:id="rId1"/>
    </p:custDataLst>
    <p:extLst>
      <p:ext uri="{BB962C8B-B14F-4D97-AF65-F5344CB8AC3E}">
        <p14:creationId xmlns:p14="http://schemas.microsoft.com/office/powerpoint/2010/main" val="21536418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BDC-6F33-4C4C-8B6D-C15371902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EE41DAD-9FDE-4460-BCB1-00AFFC351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05B4AC-5E39-4DE6-BAC3-880A6DC0A7C9}"/>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5" name="Footer Placeholder 4">
            <a:extLst>
              <a:ext uri="{FF2B5EF4-FFF2-40B4-BE49-F238E27FC236}">
                <a16:creationId xmlns:a16="http://schemas.microsoft.com/office/drawing/2014/main" id="{A1D33722-5D1E-4E37-BEA3-E17052801C5B}"/>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92EA5C01-8624-40B8-BB3E-453B577A3F61}"/>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24496964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A03F-CA41-4326-A14A-83AB8162900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B4F3792-2AD7-435C-B613-230C27C467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5104486-5542-4AE6-976A-0255B00678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8184D59-2301-4A02-A76F-AA78A8D93F95}"/>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6" name="Footer Placeholder 5">
            <a:extLst>
              <a:ext uri="{FF2B5EF4-FFF2-40B4-BE49-F238E27FC236}">
                <a16:creationId xmlns:a16="http://schemas.microsoft.com/office/drawing/2014/main" id="{ACA1A760-CEF5-4FCC-99C2-EB1C4434AFD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15268C-46FB-4E9B-9B4A-E7092DCEF242}"/>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97334570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A435-F903-4B0E-A383-FA44347E63F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FCE4379-499C-4D1E-92DA-6E2FEAE75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49545B-EAD5-418F-BD81-B522248468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76D1518-1D4D-4A9A-82A3-D816F9EBF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C4946-40C3-41C1-B0A1-DB38898BA0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7774509-BA75-4999-84AA-9CABDC44262C}"/>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8" name="Footer Placeholder 7">
            <a:extLst>
              <a:ext uri="{FF2B5EF4-FFF2-40B4-BE49-F238E27FC236}">
                <a16:creationId xmlns:a16="http://schemas.microsoft.com/office/drawing/2014/main" id="{0FD72B0E-2ADB-4852-BAD1-D77757E869E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F0EBE6F-E977-4048-8670-D0660B789AD2}"/>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045928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D7CA-71FE-4F6F-B56C-DBCD42D4417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B2EE0A6-DFD6-411E-B015-2A5BF4B8E21B}"/>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4" name="Footer Placeholder 3">
            <a:extLst>
              <a:ext uri="{FF2B5EF4-FFF2-40B4-BE49-F238E27FC236}">
                <a16:creationId xmlns:a16="http://schemas.microsoft.com/office/drawing/2014/main" id="{DE5E4F1D-F0F8-4435-BEDF-DF4CBED7B581}"/>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1DD27FBF-4E71-4042-9165-85DE1F4F9108}"/>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71397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D4030-3379-4BE9-B987-EE630C71C87C}"/>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3" name="Footer Placeholder 2">
            <a:extLst>
              <a:ext uri="{FF2B5EF4-FFF2-40B4-BE49-F238E27FC236}">
                <a16:creationId xmlns:a16="http://schemas.microsoft.com/office/drawing/2014/main" id="{60C35895-9377-4E74-BF80-61B53345ECA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F08C558-20AE-4903-8FB4-3047349F0AE9}"/>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86961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A9E-BD7C-42DE-BFBD-5E5321B78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922F637-26FF-4143-82CA-2300CE3FD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9C95812-B4D0-437A-95F1-D572E136A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8214CF-28B1-4BA4-8042-E959679A8A80}"/>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6" name="Footer Placeholder 5">
            <a:extLst>
              <a:ext uri="{FF2B5EF4-FFF2-40B4-BE49-F238E27FC236}">
                <a16:creationId xmlns:a16="http://schemas.microsoft.com/office/drawing/2014/main" id="{9DD140D8-E896-43D5-980F-90B24177A93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28C3B86-2B8D-486C-BBC7-9B2455773B6A}"/>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403732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D77B-5E15-418E-B460-46723D8B6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431046-DFF6-44C0-AA53-1154A2BF48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3EB94AB-DBA2-49A1-8F5C-A52825E4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20E25C-A2B8-45CC-9261-ABE039D5E816}"/>
              </a:ext>
            </a:extLst>
          </p:cNvPr>
          <p:cNvSpPr>
            <a:spLocks noGrp="1"/>
          </p:cNvSpPr>
          <p:nvPr>
            <p:ph type="dt" sz="half" idx="10"/>
          </p:nvPr>
        </p:nvSpPr>
        <p:spPr/>
        <p:txBody>
          <a:bodyPr/>
          <a:lstStyle/>
          <a:p>
            <a:fld id="{FC97A166-22D0-478B-B219-1965FBC7570F}" type="datetimeFigureOut">
              <a:rPr lang="en-SG" smtClean="0"/>
              <a:t>9/5/2018</a:t>
            </a:fld>
            <a:endParaRPr lang="en-SG"/>
          </a:p>
        </p:txBody>
      </p:sp>
      <p:sp>
        <p:nvSpPr>
          <p:cNvPr id="6" name="Footer Placeholder 5">
            <a:extLst>
              <a:ext uri="{FF2B5EF4-FFF2-40B4-BE49-F238E27FC236}">
                <a16:creationId xmlns:a16="http://schemas.microsoft.com/office/drawing/2014/main" id="{64D08910-175B-4C92-89AA-9D68BD284C4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025EE9-AD45-4583-9C29-9A2934FDD319}"/>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3919547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E3A90-35D1-4797-A632-F735C1C6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F7AF4EA-0D74-4073-B18F-FE09770B8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CB1C8C-2607-40EA-AC9A-FDB937CF5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7A166-22D0-478B-B219-1965FBC7570F}" type="datetimeFigureOut">
              <a:rPr lang="en-SG" smtClean="0"/>
              <a:t>9/5/2018</a:t>
            </a:fld>
            <a:endParaRPr lang="en-SG" dirty="0"/>
          </a:p>
        </p:txBody>
      </p:sp>
      <p:sp>
        <p:nvSpPr>
          <p:cNvPr id="5" name="Footer Placeholder 4">
            <a:extLst>
              <a:ext uri="{FF2B5EF4-FFF2-40B4-BE49-F238E27FC236}">
                <a16:creationId xmlns:a16="http://schemas.microsoft.com/office/drawing/2014/main" id="{203F61A2-9DC1-4914-BEC6-B2F8BA460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a:extLst>
              <a:ext uri="{FF2B5EF4-FFF2-40B4-BE49-F238E27FC236}">
                <a16:creationId xmlns:a16="http://schemas.microsoft.com/office/drawing/2014/main" id="{A9F481A7-807B-4F9D-B3A3-DD258F211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67B13-C3C8-40AA-A388-49167FA0A92E}" type="slidenum">
              <a:rPr lang="en-SG" smtClean="0"/>
              <a:t>‹#›</a:t>
            </a:fld>
            <a:endParaRPr lang="en-SG"/>
          </a:p>
        </p:txBody>
      </p:sp>
      <p:sp>
        <p:nvSpPr>
          <p:cNvPr id="7" name="Rectangle 6"/>
          <p:cNvSpPr/>
          <p:nvPr userDrawn="1"/>
        </p:nvSpPr>
        <p:spPr>
          <a:xfrm>
            <a:off x="9982200" y="-7432"/>
            <a:ext cx="1800493" cy="307777"/>
          </a:xfrm>
          <a:prstGeom prst="rect">
            <a:avLst/>
          </a:prstGeom>
          <a:noFill/>
        </p:spPr>
        <p:txBody>
          <a:bodyPr wrap="none" lIns="91440" tIns="45720" rIns="91440" bIns="45720">
            <a:spAutoFit/>
          </a:bodyPr>
          <a:lstStyle/>
          <a:p>
            <a:pPr algn="ctr"/>
            <a:r>
              <a:rPr lang="en-US" sz="1400" b="0" cap="none" spc="0" dirty="0" smtClean="0">
                <a:ln w="0">
                  <a:noFill/>
                </a:ln>
                <a:solidFill>
                  <a:schemeClr val="tx1"/>
                </a:solidFill>
                <a:effectLst/>
                <a:latin typeface="Arial" panose="020B0604020202020204" pitchFamily="34" charset="0"/>
                <a:cs typeface="Arial" panose="020B0604020202020204" pitchFamily="34" charset="0"/>
              </a:rPr>
              <a:t>Anthony Ng @ 2018</a:t>
            </a:r>
            <a:endParaRPr lang="en-US" sz="1400" b="0" cap="none" spc="0" dirty="0">
              <a:ln w="0">
                <a:noFill/>
              </a:ln>
              <a:solidFill>
                <a:schemeClr val="tx1"/>
              </a:solidFill>
              <a:effectLst/>
              <a:latin typeface="Arial" panose="020B0604020202020204" pitchFamily="34" charset="0"/>
              <a:cs typeface="Arial" panose="020B0604020202020204" pitchFamily="34" charset="0"/>
            </a:endParaRPr>
          </a:p>
        </p:txBody>
      </p:sp>
    </p:spTree>
    <p:custDataLst>
      <p:tags r:id="rId13"/>
    </p:custDataLst>
    <p:extLst>
      <p:ext uri="{BB962C8B-B14F-4D97-AF65-F5344CB8AC3E}">
        <p14:creationId xmlns:p14="http://schemas.microsoft.com/office/powerpoint/2010/main" val="994881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9.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10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40.png"/></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12.xml"/></Relationships>
</file>

<file path=ppt/slides/_rels/slide115.xml.rels><?xml version="1.0" encoding="UTF-8" standalone="yes"?>
<Relationships xmlns="http://schemas.openxmlformats.org/package/2006/relationships"><Relationship Id="rId3" Type="http://schemas.openxmlformats.org/officeDocument/2006/relationships/hyperlink" Target="https://slides.com/anthonytyng/alternative_data/live" TargetMode="External"/><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hyperlink" Target="https://youtu.be/6GUKFoZKf5I" TargetMode="Externa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drewconway.com/zia/2013/3/26/the-data-science-venn-diagram" TargetMode="Externa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20.xml"/></Relationships>
</file>

<file path=ppt/slides/_rels/slide1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3.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5.xml"/></Relationships>
</file>

<file path=ppt/slides/_rels/slide128.xml.rels><?xml version="1.0" encoding="UTF-8" standalone="yes"?>
<Relationships xmlns="http://schemas.openxmlformats.org/package/2006/relationships"><Relationship Id="rId3" Type="http://schemas.openxmlformats.org/officeDocument/2006/relationships/hyperlink" Target="https://en.wikipedia.org/wiki/Continuous_delivery" TargetMode="External"/><Relationship Id="rId2" Type="http://schemas.openxmlformats.org/officeDocument/2006/relationships/slideLayout" Target="../slideLayouts/slideLayout2.xml"/><Relationship Id="rId1" Type="http://schemas.openxmlformats.org/officeDocument/2006/relationships/tags" Target="../tags/tag126.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hyperlink" Target="https://en.wikipedia.org/wiki/Data_analysis" TargetMode="External"/><Relationship Id="rId4" Type="http://schemas.openxmlformats.org/officeDocument/2006/relationships/hyperlink" Target="about:blank" TargetMode="Externa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129.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hyperlink" Target="https://www.datacamp.com/community/tutorials/data-science-industry-infographic" TargetMode="Externa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1.xml"/><Relationship Id="rId4" Type="http://schemas.openxmlformats.org/officeDocument/2006/relationships/hyperlink" Target="https://cognitiveclass.ai/blog/data-scientist-vs-data-engineer/"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cognitiveclass.ai/blog/data-scientist-vs-data-engineer/" TargetMode="External"/><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ags" Target="../tags/tag133.xml"/><Relationship Id="rId4" Type="http://schemas.openxmlformats.org/officeDocument/2006/relationships/hyperlink" Target="https://www.datacamp.com/community/tutorials/data-science-industry-infographic"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34.xml"/><Relationship Id="rId4" Type="http://schemas.openxmlformats.org/officeDocument/2006/relationships/hyperlink" Target="https://www.datacamp.com/community/tutorials/data-science-industry-infographic"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cognitiveclass.ai/blog/data-scientist-vs-data-engineer/" TargetMode="Externa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hyperlink" Target="https://www.datacamp.com/community/tutorials/data-science-industry-infographic"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cognitiveclass.ai/blog/data-scientist-vs-data-engineer/" TargetMode="External"/><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hyperlink" Target="https://datascience.stackexchange.com/questions/2403/data-science-without-knowledge-of-a-specific-topic-is-it-worth-pursuing-as-a-ca" TargetMode="Externa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8.xml"/><Relationship Id="rId4" Type="http://schemas.openxmlformats.org/officeDocument/2006/relationships/hyperlink" Target="https://cognitiveclass.ai/blog/data-scientist-vs-data-engineer/"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cognitiveclass.ai/blog/data-scientist-vs-data-engineer/" TargetMode="External"/><Relationship Id="rId2" Type="http://schemas.openxmlformats.org/officeDocument/2006/relationships/slideLayout" Target="../slideLayouts/slideLayout2.xml"/><Relationship Id="rId1" Type="http://schemas.openxmlformats.org/officeDocument/2006/relationships/tags" Target="../tags/tag139.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hyperlink" Target="https://www.datacamp.com/community/tutorials/data-science-industry-infographic"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hyperlink" Target="https://www.datacamp.com/community/tutorials/data-science-industry-infographic"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hyperlink" Target="https://www.datacamp.com/community/tutorials/data-science-industry-infographic"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43.xml"/><Relationship Id="rId4" Type="http://schemas.openxmlformats.org/officeDocument/2006/relationships/hyperlink" Target="https://www.datacamp.com/community/tutorials/data-science-industry-infographic"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hyperlink" Target="https://en.wikipedia.org/wiki/Data_science"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hyperlink" Target="https://www.oreilly.com/ideas/how-intelligent-data-platforms-are-powering-smart-cities" TargetMode="External"/><Relationship Id="rId4" Type="http://schemas.openxmlformats.org/officeDocument/2006/relationships/hyperlink" Target="https://www.oreilly.com/ideas/what-is-data-science"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en.wikipedia.org/wiki/Business_analysis" TargetMode="External"/><Relationship Id="rId5" Type="http://schemas.openxmlformats.org/officeDocument/2006/relationships/hyperlink" Target="https://en.wikipedia.org/wiki/Business_intelligence" TargetMode="External"/><Relationship Id="rId4" Type="http://schemas.openxmlformats.org/officeDocument/2006/relationships/hyperlink" Target="https://en.wikipedia.org/wiki/Business_analytics"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hyperlink" Target="https://www.mckinsey.com/business-functions/mckinsey-analytics/our-insights/an-executives-guide-to-ai"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hyperlink" Target="https://www.mckinsey.com/business-functions/mckinsey-analytics/our-insights/an-executives-guide-to-ai"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V1eYniJ0Rnk" TargetMode="External"/><Relationship Id="rId1" Type="http://schemas.openxmlformats.org/officeDocument/2006/relationships/tags" Target="../tags/tag26.xml"/><Relationship Id="rId5" Type="http://schemas.openxmlformats.org/officeDocument/2006/relationships/image" Target="../media/image11.jpe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tXlM99xPQC8" TargetMode="External"/><Relationship Id="rId1" Type="http://schemas.openxmlformats.org/officeDocument/2006/relationships/tags" Target="../tags/tag27.xml"/><Relationship Id="rId5" Type="http://schemas.openxmlformats.org/officeDocument/2006/relationships/image" Target="../media/image12.jpe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hyperlink" Target="https://www.mckinsey.com/business-functions/mckinsey-analytics/our-insights/an-executives-guide-to-ai"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www.mckinsey.com/business-functions/mckinsey-analytics/our-insights/an-executives-guide-to-ai"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www.mckinsey.com/business-functions/mckinsey-analytics/our-insights/an-executives-guide-to-ai"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hyperlink" Target="https://www.mckinsey.com/business-functions/mckinsey-analytics/our-insights/an-executives-guide-to-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hyperlink" Target="https://www.mckinsey.com/business-functions/mckinsey-analytics/our-insights/an-executives-guide-to-ai"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hyperlink" Target="https://www.mckinsey.com/business-functions/mckinsey-analytics/our-insights/an-executives-guide-to-a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hyperlink" Target="https://www.mckinsey.com/business-functions/mckinsey-analytics/our-insights/an-executives-guide-to-ai"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hyperlink" Target="https://www.mckinsey.com/business-functions/mckinsey-analytics/our-insights/an-executives-guide-to-ai"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hyperlink" Target="https://www.mckinsey.com/business-functions/mckinsey-analytics/our-insights/an-executives-guide-to-ai"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mckinsey.com/business-functions/mckinsey-analytics/our-insights/an-executives-guide-to-ai" TargetMode="Externa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hyperlink" Target="https://deeplearning4j.org/use_cases"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hyperlink" Target="https://deeplearning4j.org/use_case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hyperlink" Target="https://bit.ly/2aoQwIx"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49.xml"/><Relationship Id="rId4" Type="http://schemas.openxmlformats.org/officeDocument/2006/relationships/hyperlink" Target="http://scikit-learn.org/stable/tutorial/machine_learning_map/index.html" TargetMode="Externa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hyperlink" Target="https://www.worldprogramming.com/blog/credit_scoring_development_pt1"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hyperlink" Target="https://arrow.dit.ie/sciendoc/137/"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hyperlink" Target="https://arrow.dit.ie/sciendoc/137/"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hyperlink" Target="https://arrow.dit.ie/sciendoc/137/"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hyperlink" Target="https://arrow.dit.ie/sciendoc/13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hyperlink" Target="https://arrow.dit.ie/sciendoc/13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hyperlink" Target="https://arrow.dit.ie/sciendoc/137/"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hyperlink" Target="https://bit.ly/2iKyw4n" TargetMode="Externa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62.xml"/><Relationship Id="rId5" Type="http://schemas.microsoft.com/office/2007/relationships/hdphoto" Target="../media/hdphoto1.wdp"/><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rdHt3-wPWwY" TargetMode="External"/><Relationship Id="rId1" Type="http://schemas.openxmlformats.org/officeDocument/2006/relationships/tags" Target="../tags/tag63.xml"/><Relationship Id="rId4" Type="http://schemas.openxmlformats.org/officeDocument/2006/relationships/image" Target="../media/image35.jpeg"/></Relationships>
</file>

<file path=ppt/slides/_rels/slide66.xml.rels><?xml version="1.0" encoding="UTF-8" standalone="yes"?>
<Relationships xmlns="http://schemas.openxmlformats.org/package/2006/relationships"><Relationship Id="rId3" Type="http://schemas.openxmlformats.org/officeDocument/2006/relationships/hyperlink" Target="https://owy.mn/2Gxwwn7" TargetMode="Externa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hyperlink" Target="http://www.fico.com/en/blogs/analytics-optimization/using-alternative-data-in-credit-risk-modeling/"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9.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Business_intelligence" TargetMode="External"/><Relationship Id="rId3" Type="http://schemas.openxmlformats.org/officeDocument/2006/relationships/hyperlink" Target="https://en.wikipedia.org/wiki/Data_cleansing" TargetMode="External"/><Relationship Id="rId7" Type="http://schemas.openxmlformats.org/officeDocument/2006/relationships/hyperlink" Target="https://en.wikipedia.org/wiki/Data_min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Data" TargetMode="External"/><Relationship Id="rId5" Type="http://schemas.openxmlformats.org/officeDocument/2006/relationships/hyperlink" Target="https://en.wikipedia.org/wiki/Data_modeling" TargetMode="External"/><Relationship Id="rId4" Type="http://schemas.openxmlformats.org/officeDocument/2006/relationships/hyperlink" Target="https://en.wikipedia.org/wiki/Data_transformation"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71.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72.xml.rels><?xml version="1.0" encoding="UTF-8" standalone="yes"?>
<Relationships xmlns="http://schemas.openxmlformats.org/package/2006/relationships"><Relationship Id="rId3" Type="http://schemas.openxmlformats.org/officeDocument/2006/relationships/hyperlink" Target="https://files.consumerfinance.gov/f/documents/20170214_cfpb_Alt-Data-RFI.pdf" TargetMode="Externa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73.xml.rels><?xml version="1.0" encoding="UTF-8" standalone="yes"?>
<Relationships xmlns="http://schemas.openxmlformats.org/package/2006/relationships"><Relationship Id="rId3" Type="http://schemas.openxmlformats.org/officeDocument/2006/relationships/hyperlink" Target="https://files.consumerfinance.gov/f/documents/20170214_cfpb_Alt-Data-RFI.pdf" TargetMode="External"/><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74.xml.rels><?xml version="1.0" encoding="UTF-8" standalone="yes"?>
<Relationships xmlns="http://schemas.openxmlformats.org/package/2006/relationships"><Relationship Id="rId3" Type="http://schemas.openxmlformats.org/officeDocument/2006/relationships/hyperlink" Target="https://owy.mn/2Gxwwn7" TargetMode="Externa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hyperlink" Target="https://bit.ly/2vdxhi9"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hyperlink" Target="https://bit.ly/2vdxhi9"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bit.ly/2GzYwqh" TargetMode="External"/><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Text_analytics" TargetMode="External"/><Relationship Id="rId3" Type="http://schemas.openxmlformats.org/officeDocument/2006/relationships/hyperlink" Target="https://en.wikipedia.org/wiki/Descriptive_statistics" TargetMode="External"/><Relationship Id="rId7" Type="http://schemas.openxmlformats.org/officeDocument/2006/relationships/hyperlink" Target="https://en.wikipedia.org/wiki/Predictive_analytic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n.wikipedia.org/wiki/Hypotheses" TargetMode="External"/><Relationship Id="rId5" Type="http://schemas.openxmlformats.org/officeDocument/2006/relationships/hyperlink" Target="https://en.wikipedia.org/wiki/Statistical_hypothesis_testing" TargetMode="External"/><Relationship Id="rId4" Type="http://schemas.openxmlformats.org/officeDocument/2006/relationships/hyperlink" Target="https://en.wikipedia.org/wiki/Exploratory_data_analysis" TargetMode="External"/><Relationship Id="rId9" Type="http://schemas.openxmlformats.org/officeDocument/2006/relationships/hyperlink" Target="https://en.wikipedia.org/wiki/Unstructured_data" TargetMode="Externa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38.tif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9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9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4.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96.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p:txBody>
          <a:bodyPr>
            <a:normAutofit fontScale="90000"/>
          </a:bodyPr>
          <a:lstStyle/>
          <a:p>
            <a:r>
              <a:rPr lang="en-SG" dirty="0" smtClean="0">
                <a:sym typeface="Helvetica Neue"/>
              </a:rPr>
              <a:t>Session 1: Introduction to Machine Learning in Finance</a:t>
            </a:r>
            <a:endParaRPr lang="en-SG"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2821382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Data Science</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custDataLst>
      <p:tags r:id="rId1"/>
    </p:custDataLst>
    <p:extLst>
      <p:ext uri="{BB962C8B-B14F-4D97-AF65-F5344CB8AC3E}">
        <p14:creationId xmlns:p14="http://schemas.microsoft.com/office/powerpoint/2010/main" val="36074658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9282-8FC2-492D-96C3-67976A5E3D25}"/>
              </a:ext>
            </a:extLst>
          </p:cNvPr>
          <p:cNvSpPr>
            <a:spLocks noGrp="1"/>
          </p:cNvSpPr>
          <p:nvPr>
            <p:ph type="title"/>
          </p:nvPr>
        </p:nvSpPr>
        <p:spPr/>
        <p:txBody>
          <a:bodyPr/>
          <a:lstStyle/>
          <a:p>
            <a:r>
              <a:rPr lang="en-US" dirty="0"/>
              <a:t>What is Algorithmic Trading?</a:t>
            </a:r>
            <a:endParaRPr lang="en-SG" dirty="0"/>
          </a:p>
        </p:txBody>
      </p:sp>
      <p:sp>
        <p:nvSpPr>
          <p:cNvPr id="3" name="Content Placeholder 2">
            <a:extLst>
              <a:ext uri="{FF2B5EF4-FFF2-40B4-BE49-F238E27FC236}">
                <a16:creationId xmlns:a16="http://schemas.microsoft.com/office/drawing/2014/main" id="{9F02201E-8E4F-48CE-BD50-949D049B21D4}"/>
              </a:ext>
            </a:extLst>
          </p:cNvPr>
          <p:cNvSpPr>
            <a:spLocks noGrp="1"/>
          </p:cNvSpPr>
          <p:nvPr>
            <p:ph idx="1"/>
          </p:nvPr>
        </p:nvSpPr>
        <p:spPr/>
        <p:txBody>
          <a:bodyPr/>
          <a:lstStyle/>
          <a:p>
            <a:r>
              <a:rPr lang="en-SG" dirty="0"/>
              <a:t>Covered the method of execution large orders by breaking them to small trade size and filling them without significantly moving the market. </a:t>
            </a:r>
          </a:p>
          <a:p>
            <a:r>
              <a:rPr lang="en-SG" dirty="0"/>
              <a:t>Systematic trading  with set rules in the form of algorithm(s) and little or no human intervention with a profit objective. </a:t>
            </a:r>
          </a:p>
          <a:p>
            <a:endParaRPr lang="en-SG" dirty="0"/>
          </a:p>
          <a:p>
            <a:endParaRPr lang="en-SG" dirty="0"/>
          </a:p>
        </p:txBody>
      </p:sp>
    </p:spTree>
    <p:custDataLst>
      <p:tags r:id="rId1"/>
    </p:custDataLst>
    <p:extLst>
      <p:ext uri="{BB962C8B-B14F-4D97-AF65-F5344CB8AC3E}">
        <p14:creationId xmlns:p14="http://schemas.microsoft.com/office/powerpoint/2010/main" val="369591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447A-BEF0-4E58-96BC-44C533A492B3}"/>
              </a:ext>
            </a:extLst>
          </p:cNvPr>
          <p:cNvSpPr>
            <a:spLocks noGrp="1"/>
          </p:cNvSpPr>
          <p:nvPr>
            <p:ph type="title"/>
          </p:nvPr>
        </p:nvSpPr>
        <p:spPr/>
        <p:txBody>
          <a:bodyPr/>
          <a:lstStyle/>
          <a:p>
            <a:r>
              <a:rPr lang="en-SG" dirty="0"/>
              <a:t>Pairs Trading as a Motivational Example</a:t>
            </a:r>
          </a:p>
        </p:txBody>
      </p:sp>
      <p:sp>
        <p:nvSpPr>
          <p:cNvPr id="3" name="Content Placeholder 2">
            <a:extLst>
              <a:ext uri="{FF2B5EF4-FFF2-40B4-BE49-F238E27FC236}">
                <a16:creationId xmlns:a16="http://schemas.microsoft.com/office/drawing/2014/main" id="{90F287D5-778D-45F4-8A01-DD24D6E082BA}"/>
              </a:ext>
            </a:extLst>
          </p:cNvPr>
          <p:cNvSpPr>
            <a:spLocks noGrp="1"/>
          </p:cNvSpPr>
          <p:nvPr>
            <p:ph idx="1"/>
          </p:nvPr>
        </p:nvSpPr>
        <p:spPr/>
        <p:txBody>
          <a:bodyPr/>
          <a:lstStyle/>
          <a:p>
            <a:r>
              <a:rPr lang="en-SG" dirty="0"/>
              <a:t>Market neutral trading strategy </a:t>
            </a:r>
          </a:p>
          <a:p>
            <a:pPr lvl="1"/>
            <a:r>
              <a:rPr lang="en-SG" dirty="0"/>
              <a:t>Uncorrelated with the market return. In CAPM terminology, beta is zero or near zero</a:t>
            </a:r>
          </a:p>
          <a:p>
            <a:r>
              <a:rPr lang="en-SG" dirty="0"/>
              <a:t>Profit in all market conditions</a:t>
            </a:r>
          </a:p>
          <a:p>
            <a:r>
              <a:rPr lang="en-SG" dirty="0"/>
              <a:t>Constructed with only two assets</a:t>
            </a:r>
          </a:p>
          <a:p>
            <a:r>
              <a:rPr lang="en-SG" dirty="0"/>
              <a:t>Concurrently long and short</a:t>
            </a:r>
          </a:p>
          <a:p>
            <a:endParaRPr lang="en-SG" dirty="0"/>
          </a:p>
        </p:txBody>
      </p:sp>
    </p:spTree>
    <p:custDataLst>
      <p:tags r:id="rId1"/>
    </p:custDataLst>
    <p:extLst>
      <p:ext uri="{BB962C8B-B14F-4D97-AF65-F5344CB8AC3E}">
        <p14:creationId xmlns:p14="http://schemas.microsoft.com/office/powerpoint/2010/main" val="3711896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717">
            <a:extLst>
              <a:ext uri="{FF2B5EF4-FFF2-40B4-BE49-F238E27FC236}">
                <a16:creationId xmlns:a16="http://schemas.microsoft.com/office/drawing/2014/main" id="{9962D6A2-5061-49B3-B577-8C9F2450AAD1}"/>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17457816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699">
            <a:extLst>
              <a:ext uri="{FF2B5EF4-FFF2-40B4-BE49-F238E27FC236}">
                <a16:creationId xmlns:a16="http://schemas.microsoft.com/office/drawing/2014/main" id="{CE6A1756-870F-478C-A843-E0E0743C5739}"/>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3704253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708">
            <a:extLst>
              <a:ext uri="{FF2B5EF4-FFF2-40B4-BE49-F238E27FC236}">
                <a16:creationId xmlns:a16="http://schemas.microsoft.com/office/drawing/2014/main" id="{511B54BC-0D94-4335-80D9-68BCAA37D449}"/>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41267571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6BC-174E-4009-B809-4A35EA354E85}"/>
              </a:ext>
            </a:extLst>
          </p:cNvPr>
          <p:cNvSpPr>
            <a:spLocks noGrp="1"/>
          </p:cNvSpPr>
          <p:nvPr>
            <p:ph type="title"/>
          </p:nvPr>
        </p:nvSpPr>
        <p:spPr/>
        <p:txBody>
          <a:bodyPr/>
          <a:lstStyle/>
          <a:p>
            <a:r>
              <a:rPr lang="en-US" dirty="0"/>
              <a:t>Simple Pairs Trading Example</a:t>
            </a:r>
            <a:endParaRPr lang="en-SG" dirty="0"/>
          </a:p>
        </p:txBody>
      </p:sp>
      <p:sp>
        <p:nvSpPr>
          <p:cNvPr id="3" name="Content Placeholder 2">
            <a:extLst>
              <a:ext uri="{FF2B5EF4-FFF2-40B4-BE49-F238E27FC236}">
                <a16:creationId xmlns:a16="http://schemas.microsoft.com/office/drawing/2014/main" id="{ACB3A5DB-EDF7-4D7C-BB38-625D526601E9}"/>
              </a:ext>
            </a:extLst>
          </p:cNvPr>
          <p:cNvSpPr>
            <a:spLocks noGrp="1"/>
          </p:cNvSpPr>
          <p:nvPr>
            <p:ph idx="1"/>
          </p:nvPr>
        </p:nvSpPr>
        <p:spPr/>
        <p:txBody>
          <a:bodyPr/>
          <a:lstStyle/>
          <a:p>
            <a:endParaRPr lang="en-SG"/>
          </a:p>
        </p:txBody>
      </p:sp>
      <p:pic>
        <p:nvPicPr>
          <p:cNvPr id="4" name="Shape 723">
            <a:extLst>
              <a:ext uri="{FF2B5EF4-FFF2-40B4-BE49-F238E27FC236}">
                <a16:creationId xmlns:a16="http://schemas.microsoft.com/office/drawing/2014/main" id="{334E283D-8FC5-46D1-96C9-31C162F9924C}"/>
              </a:ext>
            </a:extLst>
          </p:cNvPr>
          <p:cNvPicPr preferRelativeResize="0"/>
          <p:nvPr/>
        </p:nvPicPr>
        <p:blipFill rotWithShape="1">
          <a:blip r:embed="rId3">
            <a:alphaModFix/>
          </a:blip>
          <a:srcRect/>
          <a:stretch/>
        </p:blipFill>
        <p:spPr>
          <a:xfrm>
            <a:off x="838200" y="1825625"/>
            <a:ext cx="10515600" cy="4351339"/>
          </a:xfrm>
          <a:prstGeom prst="rect">
            <a:avLst/>
          </a:prstGeom>
          <a:noFill/>
          <a:ln>
            <a:noFill/>
          </a:ln>
        </p:spPr>
      </p:pic>
    </p:spTree>
    <p:custDataLst>
      <p:tags r:id="rId1"/>
    </p:custDataLst>
    <p:extLst>
      <p:ext uri="{BB962C8B-B14F-4D97-AF65-F5344CB8AC3E}">
        <p14:creationId xmlns:p14="http://schemas.microsoft.com/office/powerpoint/2010/main" val="11238667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78C-5494-4E02-852A-5A121725C88B}"/>
              </a:ext>
            </a:extLst>
          </p:cNvPr>
          <p:cNvSpPr>
            <a:spLocks noGrp="1"/>
          </p:cNvSpPr>
          <p:nvPr>
            <p:ph type="title"/>
          </p:nvPr>
        </p:nvSpPr>
        <p:spPr/>
        <p:txBody>
          <a:bodyPr/>
          <a:lstStyle/>
          <a:p>
            <a:r>
              <a:rPr lang="en-US" dirty="0"/>
              <a:t>Simple Pairs Trading Example</a:t>
            </a:r>
            <a:endParaRPr lang="en-SG" dirty="0"/>
          </a:p>
        </p:txBody>
      </p:sp>
      <p:sp>
        <p:nvSpPr>
          <p:cNvPr id="3" name="Content Placeholder 2">
            <a:extLst>
              <a:ext uri="{FF2B5EF4-FFF2-40B4-BE49-F238E27FC236}">
                <a16:creationId xmlns:a16="http://schemas.microsoft.com/office/drawing/2014/main" id="{F9473B3F-F06F-4206-BE36-256B648E5152}"/>
              </a:ext>
            </a:extLst>
          </p:cNvPr>
          <p:cNvSpPr>
            <a:spLocks noGrp="1"/>
          </p:cNvSpPr>
          <p:nvPr>
            <p:ph idx="1"/>
          </p:nvPr>
        </p:nvSpPr>
        <p:spPr/>
        <p:txBody>
          <a:bodyPr/>
          <a:lstStyle/>
          <a:p>
            <a:endParaRPr lang="en-SG"/>
          </a:p>
        </p:txBody>
      </p:sp>
      <p:pic>
        <p:nvPicPr>
          <p:cNvPr id="4" name="Shape 730">
            <a:extLst>
              <a:ext uri="{FF2B5EF4-FFF2-40B4-BE49-F238E27FC236}">
                <a16:creationId xmlns:a16="http://schemas.microsoft.com/office/drawing/2014/main" id="{1DBFEB99-C950-4A8A-B979-6D950A6DB2D5}"/>
              </a:ext>
            </a:extLst>
          </p:cNvPr>
          <p:cNvPicPr preferRelativeResize="0"/>
          <p:nvPr/>
        </p:nvPicPr>
        <p:blipFill rotWithShape="1">
          <a:blip r:embed="rId3">
            <a:alphaModFix/>
          </a:blip>
          <a:srcRect/>
          <a:stretch/>
        </p:blipFill>
        <p:spPr>
          <a:xfrm>
            <a:off x="838200" y="1825625"/>
            <a:ext cx="10515600" cy="4351339"/>
          </a:xfrm>
          <a:prstGeom prst="rect">
            <a:avLst/>
          </a:prstGeom>
          <a:noFill/>
          <a:ln>
            <a:noFill/>
          </a:ln>
        </p:spPr>
      </p:pic>
    </p:spTree>
    <p:custDataLst>
      <p:tags r:id="rId1"/>
    </p:custDataLst>
    <p:extLst>
      <p:ext uri="{BB962C8B-B14F-4D97-AF65-F5344CB8AC3E}">
        <p14:creationId xmlns:p14="http://schemas.microsoft.com/office/powerpoint/2010/main" val="4138258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463E-55C3-445A-A1E3-312F76220740}"/>
              </a:ext>
            </a:extLst>
          </p:cNvPr>
          <p:cNvSpPr>
            <a:spLocks noGrp="1"/>
          </p:cNvSpPr>
          <p:nvPr>
            <p:ph type="title"/>
          </p:nvPr>
        </p:nvSpPr>
        <p:spPr/>
        <p:txBody>
          <a:bodyPr/>
          <a:lstStyle/>
          <a:p>
            <a:r>
              <a:rPr lang="en-US" dirty="0"/>
              <a:t>Performance Metrics</a:t>
            </a:r>
            <a:endParaRPr lang="en-SG" dirty="0"/>
          </a:p>
        </p:txBody>
      </p:sp>
      <p:sp>
        <p:nvSpPr>
          <p:cNvPr id="3" name="Content Placeholder 2">
            <a:extLst>
              <a:ext uri="{FF2B5EF4-FFF2-40B4-BE49-F238E27FC236}">
                <a16:creationId xmlns:a16="http://schemas.microsoft.com/office/drawing/2014/main" id="{0E6FC257-2833-4329-99D5-98B5BC050CCD}"/>
              </a:ext>
            </a:extLst>
          </p:cNvPr>
          <p:cNvSpPr>
            <a:spLocks noGrp="1"/>
          </p:cNvSpPr>
          <p:nvPr>
            <p:ph idx="1"/>
          </p:nvPr>
        </p:nvSpPr>
        <p:spPr/>
        <p:txBody>
          <a:bodyPr/>
          <a:lstStyle/>
          <a:p>
            <a:r>
              <a:rPr lang="en-SG" dirty="0"/>
              <a:t>Total Returns</a:t>
            </a:r>
          </a:p>
          <a:p>
            <a:r>
              <a:rPr lang="en-SG" dirty="0"/>
              <a:t>Benchmark Returns</a:t>
            </a:r>
          </a:p>
          <a:p>
            <a:r>
              <a:rPr lang="en-SG" dirty="0"/>
              <a:t>Volatility</a:t>
            </a:r>
          </a:p>
          <a:p>
            <a:r>
              <a:rPr lang="en-SG" dirty="0"/>
              <a:t>Sharpe Ratio</a:t>
            </a:r>
          </a:p>
          <a:p>
            <a:pPr lvl="1"/>
            <a:r>
              <a:rPr lang="en-SG" dirty="0"/>
              <a:t>(Risk  Premium) / SD</a:t>
            </a:r>
          </a:p>
          <a:p>
            <a:endParaRPr lang="en-SG" dirty="0"/>
          </a:p>
        </p:txBody>
      </p:sp>
      <p:pic>
        <p:nvPicPr>
          <p:cNvPr id="4" name="Shape 740" descr="Capture.PNG">
            <a:extLst>
              <a:ext uri="{FF2B5EF4-FFF2-40B4-BE49-F238E27FC236}">
                <a16:creationId xmlns:a16="http://schemas.microsoft.com/office/drawing/2014/main" id="{3E7711B7-47C4-43EF-B268-DBE2BFE2E315}"/>
              </a:ext>
            </a:extLst>
          </p:cNvPr>
          <p:cNvPicPr preferRelativeResize="0"/>
          <p:nvPr/>
        </p:nvPicPr>
        <p:blipFill>
          <a:blip r:embed="rId3">
            <a:alphaModFix/>
          </a:blip>
          <a:stretch>
            <a:fillRect/>
          </a:stretch>
        </p:blipFill>
        <p:spPr>
          <a:xfrm>
            <a:off x="4957462" y="2017884"/>
            <a:ext cx="7234535" cy="4071432"/>
          </a:xfrm>
          <a:prstGeom prst="rect">
            <a:avLst/>
          </a:prstGeom>
          <a:noFill/>
          <a:ln>
            <a:noFill/>
          </a:ln>
        </p:spPr>
      </p:pic>
    </p:spTree>
    <p:custDataLst>
      <p:tags r:id="rId1"/>
    </p:custDataLst>
    <p:extLst>
      <p:ext uri="{BB962C8B-B14F-4D97-AF65-F5344CB8AC3E}">
        <p14:creationId xmlns:p14="http://schemas.microsoft.com/office/powerpoint/2010/main" val="3988442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476A-44EA-43CC-A378-1152272FB65F}"/>
              </a:ext>
            </a:extLst>
          </p:cNvPr>
          <p:cNvSpPr>
            <a:spLocks noGrp="1"/>
          </p:cNvSpPr>
          <p:nvPr>
            <p:ph type="title"/>
          </p:nvPr>
        </p:nvSpPr>
        <p:spPr/>
        <p:txBody>
          <a:bodyPr/>
          <a:lstStyle/>
          <a:p>
            <a:r>
              <a:rPr lang="en-US" dirty="0"/>
              <a:t>Benchmark – Long Only SPY</a:t>
            </a:r>
            <a:endParaRPr lang="en-SG" dirty="0"/>
          </a:p>
        </p:txBody>
      </p:sp>
      <p:sp>
        <p:nvSpPr>
          <p:cNvPr id="3" name="Content Placeholder 2">
            <a:extLst>
              <a:ext uri="{FF2B5EF4-FFF2-40B4-BE49-F238E27FC236}">
                <a16:creationId xmlns:a16="http://schemas.microsoft.com/office/drawing/2014/main" id="{FEA3AED0-61A9-422E-BD47-A40E4EBE272F}"/>
              </a:ext>
            </a:extLst>
          </p:cNvPr>
          <p:cNvSpPr>
            <a:spLocks noGrp="1"/>
          </p:cNvSpPr>
          <p:nvPr>
            <p:ph idx="1"/>
          </p:nvPr>
        </p:nvSpPr>
        <p:spPr/>
        <p:txBody>
          <a:bodyPr/>
          <a:lstStyle/>
          <a:p>
            <a:endParaRPr lang="en-SG"/>
          </a:p>
        </p:txBody>
      </p:sp>
      <p:pic>
        <p:nvPicPr>
          <p:cNvPr id="4" name="Shape 746">
            <a:extLst>
              <a:ext uri="{FF2B5EF4-FFF2-40B4-BE49-F238E27FC236}">
                <a16:creationId xmlns:a16="http://schemas.microsoft.com/office/drawing/2014/main" id="{F2DDBA60-EF0C-4505-906E-DC29A7AA1C55}"/>
              </a:ext>
            </a:extLst>
          </p:cNvPr>
          <p:cNvPicPr preferRelativeResize="0">
            <a:picLocks/>
          </p:cNvPicPr>
          <p:nvPr/>
        </p:nvPicPr>
        <p:blipFill rotWithShape="1">
          <a:blip r:embed="rId3">
            <a:alphaModFix/>
          </a:blip>
          <a:stretch/>
        </p:blipFill>
        <p:spPr>
          <a:xfrm>
            <a:off x="665163" y="2050609"/>
            <a:ext cx="10074275" cy="4006144"/>
          </a:xfrm>
          <a:prstGeom prst="rect">
            <a:avLst/>
          </a:prstGeom>
        </p:spPr>
      </p:pic>
    </p:spTree>
    <p:custDataLst>
      <p:tags r:id="rId1"/>
    </p:custDataLst>
    <p:extLst>
      <p:ext uri="{BB962C8B-B14F-4D97-AF65-F5344CB8AC3E}">
        <p14:creationId xmlns:p14="http://schemas.microsoft.com/office/powerpoint/2010/main" val="41726309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79E8-A70A-4206-8608-374969587D13}"/>
              </a:ext>
            </a:extLst>
          </p:cNvPr>
          <p:cNvSpPr>
            <a:spLocks noGrp="1"/>
          </p:cNvSpPr>
          <p:nvPr>
            <p:ph type="title"/>
          </p:nvPr>
        </p:nvSpPr>
        <p:spPr/>
        <p:txBody>
          <a:bodyPr/>
          <a:lstStyle/>
          <a:p>
            <a:r>
              <a:rPr lang="en-US" dirty="0"/>
              <a:t>Pairs Trading </a:t>
            </a:r>
            <a:r>
              <a:rPr lang="en-US" dirty="0" err="1"/>
              <a:t>Backtest</a:t>
            </a:r>
            <a:r>
              <a:rPr lang="en-US" dirty="0"/>
              <a:t> Example</a:t>
            </a:r>
            <a:endParaRPr lang="en-SG" dirty="0"/>
          </a:p>
        </p:txBody>
      </p:sp>
      <p:sp>
        <p:nvSpPr>
          <p:cNvPr id="3" name="Content Placeholder 2">
            <a:extLst>
              <a:ext uri="{FF2B5EF4-FFF2-40B4-BE49-F238E27FC236}">
                <a16:creationId xmlns:a16="http://schemas.microsoft.com/office/drawing/2014/main" id="{A3CBEAF4-A721-47D2-8E86-032F1773736A}"/>
              </a:ext>
            </a:extLst>
          </p:cNvPr>
          <p:cNvSpPr>
            <a:spLocks noGrp="1"/>
          </p:cNvSpPr>
          <p:nvPr>
            <p:ph idx="1"/>
          </p:nvPr>
        </p:nvSpPr>
        <p:spPr/>
        <p:txBody>
          <a:bodyPr/>
          <a:lstStyle/>
          <a:p>
            <a:endParaRPr lang="en-SG"/>
          </a:p>
        </p:txBody>
      </p:sp>
      <p:pic>
        <p:nvPicPr>
          <p:cNvPr id="4" name="Shape 753">
            <a:extLst>
              <a:ext uri="{FF2B5EF4-FFF2-40B4-BE49-F238E27FC236}">
                <a16:creationId xmlns:a16="http://schemas.microsoft.com/office/drawing/2014/main" id="{253607E6-29C0-4238-A939-F191DBEC0728}"/>
              </a:ext>
            </a:extLst>
          </p:cNvPr>
          <p:cNvPicPr preferRelativeResize="0">
            <a:picLocks/>
          </p:cNvPicPr>
          <p:nvPr/>
        </p:nvPicPr>
        <p:blipFill rotWithShape="1">
          <a:blip r:embed="rId3">
            <a:alphaModFix/>
          </a:blip>
          <a:stretch/>
        </p:blipFill>
        <p:spPr>
          <a:xfrm>
            <a:off x="20374" y="1928812"/>
            <a:ext cx="8294359" cy="4144963"/>
          </a:xfrm>
          <a:prstGeom prst="rect">
            <a:avLst/>
          </a:prstGeom>
        </p:spPr>
      </p:pic>
      <p:graphicFrame>
        <p:nvGraphicFramePr>
          <p:cNvPr id="5" name="Shape 755">
            <a:extLst>
              <a:ext uri="{FF2B5EF4-FFF2-40B4-BE49-F238E27FC236}">
                <a16:creationId xmlns:a16="http://schemas.microsoft.com/office/drawing/2014/main" id="{01B4B57C-2962-4815-8B9A-0B2C949C0502}"/>
              </a:ext>
            </a:extLst>
          </p:cNvPr>
          <p:cNvGraphicFramePr/>
          <p:nvPr/>
        </p:nvGraphicFramePr>
        <p:xfrm>
          <a:off x="8314733" y="2177400"/>
          <a:ext cx="3758100" cy="2438200"/>
        </p:xfrm>
        <a:graphic>
          <a:graphicData uri="http://schemas.openxmlformats.org/drawingml/2006/table">
            <a:tbl>
              <a:tblPr>
                <a:noFill/>
              </a:tblPr>
              <a:tblGrid>
                <a:gridCol w="1826700">
                  <a:extLst>
                    <a:ext uri="{9D8B030D-6E8A-4147-A177-3AD203B41FA5}">
                      <a16:colId xmlns:a16="http://schemas.microsoft.com/office/drawing/2014/main" val="20000"/>
                    </a:ext>
                  </a:extLst>
                </a:gridCol>
                <a:gridCol w="1006567">
                  <a:extLst>
                    <a:ext uri="{9D8B030D-6E8A-4147-A177-3AD203B41FA5}">
                      <a16:colId xmlns:a16="http://schemas.microsoft.com/office/drawing/2014/main" val="20001"/>
                    </a:ext>
                  </a:extLst>
                </a:gridCol>
                <a:gridCol w="924833">
                  <a:extLst>
                    <a:ext uri="{9D8B030D-6E8A-4147-A177-3AD203B41FA5}">
                      <a16:colId xmlns:a16="http://schemas.microsoft.com/office/drawing/2014/main" val="20002"/>
                    </a:ext>
                  </a:extLst>
                </a:gridCol>
              </a:tblGrid>
              <a:tr h="487640">
                <a:tc>
                  <a:txBody>
                    <a:bodyPr/>
                    <a:lstStyle/>
                    <a:p>
                      <a:pPr marL="0" lvl="0" indent="0">
                        <a:spcBef>
                          <a:spcPts val="0"/>
                        </a:spcBef>
                        <a:spcAft>
                          <a:spcPts val="0"/>
                        </a:spcAft>
                        <a:buNone/>
                      </a:pPr>
                      <a:endParaRPr sz="1600" b="1"/>
                    </a:p>
                  </a:txBody>
                  <a:tcPr marL="121900" marR="121900" marT="121900" marB="121900"/>
                </a:tc>
                <a:tc>
                  <a:txBody>
                    <a:bodyPr/>
                    <a:lstStyle/>
                    <a:p>
                      <a:pPr marL="0" lvl="0" indent="0" algn="ctr">
                        <a:spcBef>
                          <a:spcPts val="0"/>
                        </a:spcBef>
                        <a:spcAft>
                          <a:spcPts val="0"/>
                        </a:spcAft>
                        <a:buNone/>
                      </a:pPr>
                      <a:r>
                        <a:rPr lang="en-US" sz="1600" b="1"/>
                        <a:t>SPY</a:t>
                      </a:r>
                      <a:endParaRPr sz="1600" b="1"/>
                    </a:p>
                  </a:txBody>
                  <a:tcPr marL="121900" marR="121900" marT="121900" marB="121900"/>
                </a:tc>
                <a:tc>
                  <a:txBody>
                    <a:bodyPr/>
                    <a:lstStyle/>
                    <a:p>
                      <a:pPr marL="0" lvl="0" indent="0" algn="ctr">
                        <a:spcBef>
                          <a:spcPts val="0"/>
                        </a:spcBef>
                        <a:spcAft>
                          <a:spcPts val="0"/>
                        </a:spcAft>
                        <a:buNone/>
                      </a:pPr>
                      <a:r>
                        <a:rPr lang="en-US" sz="1600" b="1" dirty="0"/>
                        <a:t>Pairs</a:t>
                      </a:r>
                      <a:endParaRPr sz="1600" b="1" dirty="0"/>
                    </a:p>
                  </a:txBody>
                  <a:tcPr marL="121900" marR="121900" marT="121900" marB="121900"/>
                </a:tc>
                <a:extLst>
                  <a:ext uri="{0D108BD9-81ED-4DB2-BD59-A6C34878D82A}">
                    <a16:rowId xmlns:a16="http://schemas.microsoft.com/office/drawing/2014/main" val="10000"/>
                  </a:ext>
                </a:extLst>
              </a:tr>
              <a:tr h="487640">
                <a:tc>
                  <a:txBody>
                    <a:bodyPr/>
                    <a:lstStyle/>
                    <a:p>
                      <a:pPr marL="0" lvl="0" indent="0">
                        <a:spcBef>
                          <a:spcPts val="0"/>
                        </a:spcBef>
                        <a:spcAft>
                          <a:spcPts val="0"/>
                        </a:spcAft>
                        <a:buNone/>
                      </a:pPr>
                      <a:r>
                        <a:rPr lang="en-US" sz="1600" b="1"/>
                        <a:t>Total Returns</a:t>
                      </a:r>
                      <a:endParaRPr sz="1600" b="1"/>
                    </a:p>
                  </a:txBody>
                  <a:tcPr marL="121900" marR="121900" marT="121900" marB="121900"/>
                </a:tc>
                <a:tc>
                  <a:txBody>
                    <a:bodyPr/>
                    <a:lstStyle/>
                    <a:p>
                      <a:pPr marL="0" lvl="0" indent="0" algn="r">
                        <a:spcBef>
                          <a:spcPts val="0"/>
                        </a:spcBef>
                        <a:spcAft>
                          <a:spcPts val="0"/>
                        </a:spcAft>
                        <a:buNone/>
                      </a:pPr>
                      <a:r>
                        <a:rPr lang="en-US" sz="1600"/>
                        <a:t>-8.62%</a:t>
                      </a:r>
                      <a:endParaRPr sz="1600"/>
                    </a:p>
                  </a:txBody>
                  <a:tcPr marL="121900" marR="121900" marT="121900" marB="121900"/>
                </a:tc>
                <a:tc>
                  <a:txBody>
                    <a:bodyPr/>
                    <a:lstStyle/>
                    <a:p>
                      <a:pPr marL="0" lvl="0" indent="0" algn="r">
                        <a:spcBef>
                          <a:spcPts val="0"/>
                        </a:spcBef>
                        <a:spcAft>
                          <a:spcPts val="0"/>
                        </a:spcAft>
                        <a:buNone/>
                      </a:pPr>
                      <a:r>
                        <a:rPr lang="en-US" sz="1600"/>
                        <a:t>5.85%</a:t>
                      </a:r>
                      <a:endParaRPr sz="1600"/>
                    </a:p>
                  </a:txBody>
                  <a:tcPr marL="121900" marR="121900" marT="121900" marB="121900"/>
                </a:tc>
                <a:extLst>
                  <a:ext uri="{0D108BD9-81ED-4DB2-BD59-A6C34878D82A}">
                    <a16:rowId xmlns:a16="http://schemas.microsoft.com/office/drawing/2014/main" val="10001"/>
                  </a:ext>
                </a:extLst>
              </a:tr>
              <a:tr h="487640">
                <a:tc>
                  <a:txBody>
                    <a:bodyPr/>
                    <a:lstStyle/>
                    <a:p>
                      <a:pPr marL="0" lvl="0" indent="0">
                        <a:spcBef>
                          <a:spcPts val="0"/>
                        </a:spcBef>
                        <a:spcAft>
                          <a:spcPts val="0"/>
                        </a:spcAft>
                        <a:buNone/>
                      </a:pPr>
                      <a:r>
                        <a:rPr lang="en-US" sz="1600" b="1"/>
                        <a:t>Sharpe</a:t>
                      </a:r>
                      <a:endParaRPr sz="1600" b="1"/>
                    </a:p>
                  </a:txBody>
                  <a:tcPr marL="121900" marR="121900" marT="121900" marB="121900"/>
                </a:tc>
                <a:tc>
                  <a:txBody>
                    <a:bodyPr/>
                    <a:lstStyle/>
                    <a:p>
                      <a:pPr marL="0" lvl="0" indent="0" algn="r">
                        <a:spcBef>
                          <a:spcPts val="0"/>
                        </a:spcBef>
                        <a:spcAft>
                          <a:spcPts val="0"/>
                        </a:spcAft>
                        <a:buNone/>
                      </a:pPr>
                      <a:r>
                        <a:rPr lang="en-US" sz="1600"/>
                        <a:t>0.02</a:t>
                      </a:r>
                      <a:endParaRPr sz="1600"/>
                    </a:p>
                  </a:txBody>
                  <a:tcPr marL="121900" marR="121900" marT="121900" marB="121900"/>
                </a:tc>
                <a:tc>
                  <a:txBody>
                    <a:bodyPr/>
                    <a:lstStyle/>
                    <a:p>
                      <a:pPr marL="0" lvl="0" indent="0" algn="r">
                        <a:spcBef>
                          <a:spcPts val="0"/>
                        </a:spcBef>
                        <a:spcAft>
                          <a:spcPts val="0"/>
                        </a:spcAft>
                        <a:buNone/>
                      </a:pPr>
                      <a:r>
                        <a:rPr lang="en-US" sz="1600" dirty="0"/>
                        <a:t>0.34</a:t>
                      </a:r>
                      <a:endParaRPr sz="1600" dirty="0"/>
                    </a:p>
                  </a:txBody>
                  <a:tcPr marL="121900" marR="121900" marT="121900" marB="121900"/>
                </a:tc>
                <a:extLst>
                  <a:ext uri="{0D108BD9-81ED-4DB2-BD59-A6C34878D82A}">
                    <a16:rowId xmlns:a16="http://schemas.microsoft.com/office/drawing/2014/main" val="10002"/>
                  </a:ext>
                </a:extLst>
              </a:tr>
              <a:tr h="487640">
                <a:tc>
                  <a:txBody>
                    <a:bodyPr/>
                    <a:lstStyle/>
                    <a:p>
                      <a:pPr marL="0" lvl="0" indent="0">
                        <a:spcBef>
                          <a:spcPts val="0"/>
                        </a:spcBef>
                        <a:spcAft>
                          <a:spcPts val="0"/>
                        </a:spcAft>
                        <a:buNone/>
                      </a:pPr>
                      <a:r>
                        <a:rPr lang="en-US" sz="1600" b="1"/>
                        <a:t>Volatility</a:t>
                      </a:r>
                      <a:endParaRPr sz="1600" b="1"/>
                    </a:p>
                  </a:txBody>
                  <a:tcPr marL="121900" marR="121900" marT="121900" marB="121900"/>
                </a:tc>
                <a:tc>
                  <a:txBody>
                    <a:bodyPr/>
                    <a:lstStyle/>
                    <a:p>
                      <a:pPr marL="0" lvl="0" indent="0" algn="r">
                        <a:spcBef>
                          <a:spcPts val="0"/>
                        </a:spcBef>
                        <a:spcAft>
                          <a:spcPts val="0"/>
                        </a:spcAft>
                        <a:buNone/>
                      </a:pPr>
                      <a:r>
                        <a:rPr lang="en-US" sz="1600"/>
                        <a:t>38%</a:t>
                      </a:r>
                      <a:endParaRPr sz="1600"/>
                    </a:p>
                  </a:txBody>
                  <a:tcPr marL="121900" marR="121900" marT="121900" marB="121900"/>
                </a:tc>
                <a:tc>
                  <a:txBody>
                    <a:bodyPr/>
                    <a:lstStyle/>
                    <a:p>
                      <a:pPr marL="0" lvl="0" indent="0" algn="r">
                        <a:spcBef>
                          <a:spcPts val="0"/>
                        </a:spcBef>
                        <a:spcAft>
                          <a:spcPts val="0"/>
                        </a:spcAft>
                        <a:buNone/>
                      </a:pPr>
                      <a:r>
                        <a:rPr lang="en-US" sz="1600"/>
                        <a:t>15%</a:t>
                      </a:r>
                      <a:endParaRPr sz="1600"/>
                    </a:p>
                  </a:txBody>
                  <a:tcPr marL="121900" marR="121900" marT="121900" marB="121900"/>
                </a:tc>
                <a:extLst>
                  <a:ext uri="{0D108BD9-81ED-4DB2-BD59-A6C34878D82A}">
                    <a16:rowId xmlns:a16="http://schemas.microsoft.com/office/drawing/2014/main" val="10003"/>
                  </a:ext>
                </a:extLst>
              </a:tr>
              <a:tr h="487640">
                <a:tc>
                  <a:txBody>
                    <a:bodyPr/>
                    <a:lstStyle/>
                    <a:p>
                      <a:pPr marL="0" lvl="0" indent="0">
                        <a:spcBef>
                          <a:spcPts val="0"/>
                        </a:spcBef>
                        <a:spcAft>
                          <a:spcPts val="0"/>
                        </a:spcAft>
                        <a:buNone/>
                      </a:pPr>
                      <a:r>
                        <a:rPr lang="en-US" sz="1600" b="1"/>
                        <a:t>Max Drawdown</a:t>
                      </a:r>
                      <a:endParaRPr sz="1600" b="1"/>
                    </a:p>
                  </a:txBody>
                  <a:tcPr marL="121900" marR="121900" marT="121900" marB="121900"/>
                </a:tc>
                <a:tc>
                  <a:txBody>
                    <a:bodyPr/>
                    <a:lstStyle/>
                    <a:p>
                      <a:pPr marL="0" lvl="0" indent="0" algn="r">
                        <a:spcBef>
                          <a:spcPts val="0"/>
                        </a:spcBef>
                        <a:spcAft>
                          <a:spcPts val="0"/>
                        </a:spcAft>
                        <a:buNone/>
                      </a:pPr>
                      <a:r>
                        <a:rPr lang="en-US" sz="1600"/>
                        <a:t>-47%</a:t>
                      </a:r>
                      <a:endParaRPr sz="1600"/>
                    </a:p>
                  </a:txBody>
                  <a:tcPr marL="121900" marR="121900" marT="121900" marB="121900"/>
                </a:tc>
                <a:tc>
                  <a:txBody>
                    <a:bodyPr/>
                    <a:lstStyle/>
                    <a:p>
                      <a:pPr marL="0" lvl="0" indent="0" algn="r">
                        <a:spcBef>
                          <a:spcPts val="0"/>
                        </a:spcBef>
                        <a:spcAft>
                          <a:spcPts val="0"/>
                        </a:spcAft>
                        <a:buNone/>
                      </a:pPr>
                      <a:r>
                        <a:rPr lang="en-US" sz="1600" dirty="0"/>
                        <a:t>-10%</a:t>
                      </a:r>
                      <a:endParaRPr sz="1600" dirty="0"/>
                    </a:p>
                  </a:txBody>
                  <a:tcPr marL="121900" marR="121900" marT="121900" marB="12190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93071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p:txBody>
          <a:bodyPr/>
          <a:lstStyle/>
          <a:p>
            <a:r>
              <a:rPr lang="en-US"/>
              <a:t>What is Data Science?</a:t>
            </a:r>
          </a:p>
        </p:txBody>
      </p:sp>
      <p:sp>
        <p:nvSpPr>
          <p:cNvPr id="296" name="Shape 296"/>
          <p:cNvSpPr txBox="1">
            <a:spLocks noGrp="1"/>
          </p:cNvSpPr>
          <p:nvPr>
            <p:ph idx="1"/>
          </p:nvPr>
        </p:nvSpPr>
        <p:spPr/>
        <p:txBody>
          <a:bodyPr>
            <a:normAutofit/>
          </a:bodyPr>
          <a:lstStyle/>
          <a:p>
            <a:r>
              <a:rPr lang="en-SG" dirty="0"/>
              <a:t>Includes data analysis</a:t>
            </a:r>
          </a:p>
          <a:p>
            <a:r>
              <a:rPr lang="en-SG" dirty="0"/>
              <a:t>Goes much beyond</a:t>
            </a:r>
          </a:p>
          <a:p>
            <a:r>
              <a:rPr lang="en-SG" dirty="0"/>
              <a:t>Data Scientist end goal? Insight discovery</a:t>
            </a:r>
          </a:p>
          <a:p>
            <a:r>
              <a:rPr lang="en-SG" dirty="0"/>
              <a:t>Data Scientist </a:t>
            </a:r>
          </a:p>
          <a:p>
            <a:pPr lvl="1"/>
            <a:r>
              <a:rPr lang="en-SG" dirty="0"/>
              <a:t>Interests is aligned with company goals</a:t>
            </a:r>
          </a:p>
          <a:p>
            <a:pPr lvl="1"/>
            <a:r>
              <a:rPr lang="en-SG" dirty="0"/>
              <a:t>Proposed the hypothesis or questions</a:t>
            </a:r>
          </a:p>
          <a:p>
            <a:r>
              <a:rPr lang="en-SG" dirty="0"/>
              <a:t>Data Analyst goes about answering those questions</a:t>
            </a:r>
          </a:p>
        </p:txBody>
      </p:sp>
      <p:sp>
        <p:nvSpPr>
          <p:cNvPr id="297" name="Shape 297"/>
          <p:cNvSpPr txBox="1">
            <a:spLocks noGrp="1"/>
          </p:cNvSpPr>
          <p:nvPr>
            <p:ph type="sldNum" sz="quarter" idx="12"/>
          </p:nvPr>
        </p:nvSpPr>
        <p:spPr/>
        <p:txBody>
          <a:bodyPr/>
          <a:lstStyle/>
          <a:p>
            <a:fld id="{00000000-1234-1234-1234-123412341234}" type="slidenum">
              <a:rPr lang="en-US" smtClean="0"/>
              <a:pPr/>
              <a:t>11</a:t>
            </a:fld>
            <a:endParaRPr lang="en-US"/>
          </a:p>
        </p:txBody>
      </p:sp>
    </p:spTree>
    <p:custDataLst>
      <p:tags r:id="rId1"/>
    </p:custDataLst>
    <p:extLst>
      <p:ext uri="{BB962C8B-B14F-4D97-AF65-F5344CB8AC3E}">
        <p14:creationId xmlns:p14="http://schemas.microsoft.com/office/powerpoint/2010/main" val="9654225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60E9-1E44-4737-BD7E-6AFF6D5B7A3C}"/>
              </a:ext>
            </a:extLst>
          </p:cNvPr>
          <p:cNvSpPr>
            <a:spLocks noGrp="1"/>
          </p:cNvSpPr>
          <p:nvPr>
            <p:ph type="title"/>
          </p:nvPr>
        </p:nvSpPr>
        <p:spPr/>
        <p:txBody>
          <a:bodyPr/>
          <a:lstStyle/>
          <a:p>
            <a:r>
              <a:rPr lang="en-US" dirty="0"/>
              <a:t>Pairs Trading Technology</a:t>
            </a:r>
            <a:endParaRPr lang="en-SG" dirty="0"/>
          </a:p>
        </p:txBody>
      </p:sp>
      <p:sp>
        <p:nvSpPr>
          <p:cNvPr id="3" name="Content Placeholder 2">
            <a:extLst>
              <a:ext uri="{FF2B5EF4-FFF2-40B4-BE49-F238E27FC236}">
                <a16:creationId xmlns:a16="http://schemas.microsoft.com/office/drawing/2014/main" id="{E4E06FC3-E49F-4E27-9F11-DBB2FED2ECB9}"/>
              </a:ext>
            </a:extLst>
          </p:cNvPr>
          <p:cNvSpPr>
            <a:spLocks noGrp="1"/>
          </p:cNvSpPr>
          <p:nvPr>
            <p:ph idx="1"/>
          </p:nvPr>
        </p:nvSpPr>
        <p:spPr/>
        <p:txBody>
          <a:bodyPr>
            <a:normAutofit fontScale="85000" lnSpcReduction="20000"/>
          </a:bodyPr>
          <a:lstStyle/>
          <a:p>
            <a:r>
              <a:rPr lang="en-US" dirty="0"/>
              <a:t>Distance Method</a:t>
            </a:r>
          </a:p>
          <a:p>
            <a:r>
              <a:rPr lang="en-US" dirty="0"/>
              <a:t>Cointegration Method</a:t>
            </a:r>
          </a:p>
          <a:p>
            <a:pPr lvl="1"/>
            <a:r>
              <a:rPr lang="en-US" dirty="0"/>
              <a:t>Linear Regression</a:t>
            </a:r>
          </a:p>
          <a:p>
            <a:pPr lvl="1"/>
            <a:r>
              <a:rPr lang="en-US" dirty="0" err="1"/>
              <a:t>Penalised</a:t>
            </a:r>
            <a:r>
              <a:rPr lang="en-US" dirty="0"/>
              <a:t> Regression – Ridge, Lasso, </a:t>
            </a:r>
            <a:r>
              <a:rPr lang="en-US" dirty="0" err="1"/>
              <a:t>ElasticNet</a:t>
            </a:r>
            <a:endParaRPr lang="en-US" dirty="0"/>
          </a:p>
          <a:p>
            <a:pPr lvl="1"/>
            <a:r>
              <a:rPr lang="en-US" dirty="0"/>
              <a:t>Kalman Filters</a:t>
            </a:r>
          </a:p>
          <a:p>
            <a:pPr lvl="1"/>
            <a:r>
              <a:rPr lang="en-US" dirty="0"/>
              <a:t>Cointegrated Augmented Dickey Fuller</a:t>
            </a:r>
          </a:p>
          <a:p>
            <a:r>
              <a:rPr lang="en-US" dirty="0"/>
              <a:t>Companies similarity</a:t>
            </a:r>
          </a:p>
          <a:p>
            <a:pPr lvl="1"/>
            <a:r>
              <a:rPr lang="en-US" dirty="0"/>
              <a:t>Clustering</a:t>
            </a:r>
          </a:p>
          <a:p>
            <a:pPr lvl="1"/>
            <a:r>
              <a:rPr lang="en-US" dirty="0"/>
              <a:t>Sentiment based</a:t>
            </a:r>
          </a:p>
          <a:p>
            <a:r>
              <a:rPr lang="en-US" dirty="0"/>
              <a:t>Market Regime Detection</a:t>
            </a:r>
          </a:p>
          <a:p>
            <a:pPr lvl="1"/>
            <a:r>
              <a:rPr lang="en-US" dirty="0"/>
              <a:t>Hidden Markov Models</a:t>
            </a:r>
          </a:p>
          <a:p>
            <a:pPr lvl="1"/>
            <a:r>
              <a:rPr lang="en-US" dirty="0"/>
              <a:t>RNN / LSTM</a:t>
            </a:r>
          </a:p>
          <a:p>
            <a:r>
              <a:rPr lang="en-US" dirty="0"/>
              <a:t>Reinforcement Learning</a:t>
            </a:r>
          </a:p>
          <a:p>
            <a:endParaRPr lang="en-SG" dirty="0"/>
          </a:p>
        </p:txBody>
      </p:sp>
    </p:spTree>
    <p:custDataLst>
      <p:tags r:id="rId1"/>
    </p:custDataLst>
    <p:extLst>
      <p:ext uri="{BB962C8B-B14F-4D97-AF65-F5344CB8AC3E}">
        <p14:creationId xmlns:p14="http://schemas.microsoft.com/office/powerpoint/2010/main" val="2207214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FC13-028F-4F06-9F34-7D15FFE78F27}"/>
              </a:ext>
            </a:extLst>
          </p:cNvPr>
          <p:cNvSpPr>
            <a:spLocks noGrp="1"/>
          </p:cNvSpPr>
          <p:nvPr>
            <p:ph type="title"/>
          </p:nvPr>
        </p:nvSpPr>
        <p:spPr/>
        <p:txBody>
          <a:bodyPr/>
          <a:lstStyle/>
          <a:p>
            <a:r>
              <a:rPr lang="en-US" dirty="0"/>
              <a:t>Quant Workflow</a:t>
            </a:r>
            <a:endParaRPr lang="en-SG" dirty="0"/>
          </a:p>
        </p:txBody>
      </p:sp>
      <p:sp>
        <p:nvSpPr>
          <p:cNvPr id="3" name="Content Placeholder 2">
            <a:extLst>
              <a:ext uri="{FF2B5EF4-FFF2-40B4-BE49-F238E27FC236}">
                <a16:creationId xmlns:a16="http://schemas.microsoft.com/office/drawing/2014/main" id="{4F102F05-CC67-4E02-8785-2389AA69610D}"/>
              </a:ext>
            </a:extLst>
          </p:cNvPr>
          <p:cNvSpPr>
            <a:spLocks noGrp="1"/>
          </p:cNvSpPr>
          <p:nvPr>
            <p:ph idx="1"/>
          </p:nvPr>
        </p:nvSpPr>
        <p:spPr/>
        <p:txBody>
          <a:bodyPr/>
          <a:lstStyle/>
          <a:p>
            <a:r>
              <a:rPr lang="en-US" dirty="0"/>
              <a:t>Data</a:t>
            </a:r>
          </a:p>
          <a:p>
            <a:r>
              <a:rPr lang="en-US" dirty="0"/>
              <a:t>Universe Definition</a:t>
            </a:r>
          </a:p>
          <a:p>
            <a:r>
              <a:rPr lang="en-US" dirty="0"/>
              <a:t>Alpha Discovery</a:t>
            </a:r>
          </a:p>
          <a:p>
            <a:r>
              <a:rPr lang="en-US" dirty="0"/>
              <a:t>Alpha Combination </a:t>
            </a:r>
          </a:p>
          <a:p>
            <a:r>
              <a:rPr lang="en-US" dirty="0"/>
              <a:t>Portfolio Construction</a:t>
            </a:r>
          </a:p>
          <a:p>
            <a:r>
              <a:rPr lang="en-US" dirty="0"/>
              <a:t>Trading</a:t>
            </a:r>
          </a:p>
        </p:txBody>
      </p:sp>
    </p:spTree>
    <p:custDataLst>
      <p:tags r:id="rId1"/>
    </p:custDataLst>
    <p:extLst>
      <p:ext uri="{BB962C8B-B14F-4D97-AF65-F5344CB8AC3E}">
        <p14:creationId xmlns:p14="http://schemas.microsoft.com/office/powerpoint/2010/main" val="42823440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293D-22D5-4948-846F-5AC3499B09E1}"/>
              </a:ext>
            </a:extLst>
          </p:cNvPr>
          <p:cNvSpPr>
            <a:spLocks noGrp="1"/>
          </p:cNvSpPr>
          <p:nvPr>
            <p:ph type="title"/>
          </p:nvPr>
        </p:nvSpPr>
        <p:spPr/>
        <p:txBody>
          <a:bodyPr/>
          <a:lstStyle/>
          <a:p>
            <a:r>
              <a:rPr lang="en-US" dirty="0"/>
              <a:t>Factor Based Investing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BBD0C1-232A-405B-A007-142C2485748A}"/>
                  </a:ext>
                </a:extLst>
              </p:cNvPr>
              <p:cNvSpPr>
                <a:spLocks noGrp="1"/>
              </p:cNvSpPr>
              <p:nvPr>
                <p:ph idx="1"/>
              </p:nvPr>
            </p:nvSpPr>
            <p:spPr/>
            <p:txBody>
              <a:bodyPr>
                <a:normAutofit fontScale="77500" lnSpcReduction="20000"/>
              </a:bodyPr>
              <a:lstStyle/>
              <a:p>
                <a:r>
                  <a:rPr lang="en-SG" dirty="0"/>
                  <a:t>Exposure to factor risk earns a risk premium</a:t>
                </a:r>
              </a:p>
              <a:p>
                <a:r>
                  <a:rPr lang="en-SG" dirty="0"/>
                  <a:t>Types of Factors</a:t>
                </a:r>
              </a:p>
              <a:p>
                <a:pPr lvl="1"/>
                <a:r>
                  <a:rPr lang="en-SG" dirty="0"/>
                  <a:t>Macroeconomic Factors: Growth, Inflation, Political Risk, etc.</a:t>
                </a:r>
              </a:p>
              <a:p>
                <a:pPr lvl="1"/>
                <a:r>
                  <a:rPr lang="en-SG" dirty="0"/>
                  <a:t>Static Factors: Equities, Bonds, etc.</a:t>
                </a:r>
              </a:p>
              <a:p>
                <a:pPr lvl="1"/>
                <a:r>
                  <a:rPr lang="en-SG" dirty="0"/>
                  <a:t>Dynamic Factors: Value-Growth, Momentum, Low Volatility, Size, Liquidity, Credit Risk, etc.</a:t>
                </a:r>
              </a:p>
              <a:p>
                <a:r>
                  <a:rPr lang="en-SG" dirty="0"/>
                  <a:t>CAPM</a:t>
                </a:r>
              </a:p>
              <a:p>
                <a:pPr lvl="1"/>
                <a:r>
                  <a:rPr lang="en-SG" dirty="0"/>
                  <a:t>Single Factor: Market Factor</a:t>
                </a:r>
              </a:p>
              <a:p>
                <a:r>
                  <a:rPr lang="en-SG" dirty="0"/>
                  <a:t>Multifactor Models:</a:t>
                </a:r>
              </a:p>
              <a:p>
                <a:pPr lvl="1"/>
                <a:r>
                  <a:rPr lang="en-SG" dirty="0" err="1"/>
                  <a:t>Fama</a:t>
                </a:r>
                <a:r>
                  <a:rPr lang="en-SG" dirty="0"/>
                  <a:t>-French:</a:t>
                </a:r>
              </a:p>
              <a:p>
                <a:pPr lvl="2"/>
                <a:r>
                  <a:rPr lang="en-SG" dirty="0"/>
                  <a:t>Market</a:t>
                </a:r>
              </a:p>
              <a:p>
                <a:pPr lvl="2"/>
                <a:r>
                  <a:rPr lang="en-SG" dirty="0"/>
                  <a:t>Size (</a:t>
                </a:r>
                <a:r>
                  <a:rPr lang="en-SG" b="1" dirty="0"/>
                  <a:t>S</a:t>
                </a:r>
                <a:r>
                  <a:rPr lang="en-SG" dirty="0"/>
                  <a:t>mall [Market Capitalisation] </a:t>
                </a:r>
                <a:r>
                  <a:rPr lang="en-SG" b="1" dirty="0"/>
                  <a:t>M</a:t>
                </a:r>
                <a:r>
                  <a:rPr lang="en-SG" dirty="0"/>
                  <a:t>inus </a:t>
                </a:r>
                <a:r>
                  <a:rPr lang="en-SG" b="1" dirty="0"/>
                  <a:t>B</a:t>
                </a:r>
                <a:r>
                  <a:rPr lang="en-SG" dirty="0"/>
                  <a:t>ig)</a:t>
                </a:r>
              </a:p>
              <a:p>
                <a:pPr lvl="2"/>
                <a:r>
                  <a:rPr lang="en-SG" dirty="0"/>
                  <a:t>Book/Price (</a:t>
                </a:r>
                <a:r>
                  <a:rPr lang="en-SG" b="1" dirty="0"/>
                  <a:t>H</a:t>
                </a:r>
                <a:r>
                  <a:rPr lang="en-SG" dirty="0"/>
                  <a:t>igh </a:t>
                </a:r>
                <a:r>
                  <a:rPr lang="en-SG" dirty="0" err="1"/>
                  <a:t>pbook</a:t>
                </a:r>
                <a:r>
                  <a:rPr lang="en-SG" dirty="0"/>
                  <a:t>-to-market] </a:t>
                </a:r>
                <a:r>
                  <a:rPr lang="en-SG" b="1" dirty="0"/>
                  <a:t>M</a:t>
                </a:r>
                <a:r>
                  <a:rPr lang="en-SG" dirty="0"/>
                  <a:t>inus </a:t>
                </a:r>
                <a:r>
                  <a:rPr lang="en-SG" b="1" dirty="0"/>
                  <a:t>L</a:t>
                </a:r>
                <a:r>
                  <a:rPr lang="en-SG" dirty="0"/>
                  <a:t>ow). High book-to-market = value stocks.</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𝑖</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𝑓</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𝑀</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𝑀</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𝑓</m:t>
                            </m:r>
                          </m:sub>
                        </m:sSub>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𝑆𝑀𝐵</m:t>
                        </m:r>
                      </m:sub>
                    </m:sSub>
                    <m:r>
                      <a:rPr lang="en-SG" b="0" i="1" smtClean="0">
                        <a:latin typeface="Cambria Math" panose="02040503050406030204" pitchFamily="18" charset="0"/>
                      </a:rPr>
                      <m:t>𝑆𝑀𝐵</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𝐻𝑀𝐿</m:t>
                        </m:r>
                      </m:sub>
                    </m:sSub>
                    <m:r>
                      <a:rPr lang="en-SG" b="0" i="1" smtClean="0">
                        <a:latin typeface="Cambria Math" panose="02040503050406030204" pitchFamily="18" charset="0"/>
                      </a:rPr>
                      <m:t>𝐻𝑀𝐿</m:t>
                    </m:r>
                    <m:r>
                      <a:rPr lang="en-SG" b="0" i="1" smtClean="0">
                        <a:latin typeface="Cambria Math" panose="02040503050406030204" pitchFamily="18" charset="0"/>
                      </a:rPr>
                      <m:t>+</m:t>
                    </m:r>
                    <m:r>
                      <a:rPr lang="en-SG" b="0" i="1" smtClean="0">
                        <a:latin typeface="Cambria Math" panose="02040503050406030204" pitchFamily="18" charset="0"/>
                      </a:rPr>
                      <m:t>𝛼</m:t>
                    </m:r>
                  </m:oMath>
                </a14:m>
                <a:endParaRPr lang="en-SG" dirty="0"/>
              </a:p>
              <a:p>
                <a:pPr lvl="1"/>
                <a:r>
                  <a:rPr lang="en-SG" dirty="0"/>
                  <a:t>Both SMB and HML are zero-cost portfolios. That’s another term for dollar neutral.</a:t>
                </a:r>
              </a:p>
            </p:txBody>
          </p:sp>
        </mc:Choice>
        <mc:Fallback xmlns="">
          <p:sp>
            <p:nvSpPr>
              <p:cNvPr id="3" name="Content Placeholder 2">
                <a:extLst>
                  <a:ext uri="{FF2B5EF4-FFF2-40B4-BE49-F238E27FC236}">
                    <a16:creationId xmlns:a16="http://schemas.microsoft.com/office/drawing/2014/main" id="{99BBD0C1-232A-405B-A007-142C2485748A}"/>
                  </a:ext>
                </a:extLst>
              </p:cNvPr>
              <p:cNvSpPr>
                <a:spLocks noGrp="1" noRot="1" noChangeAspect="1" noMove="1" noResize="1" noEditPoints="1" noAdjustHandles="1" noChangeArrowheads="1" noChangeShapeType="1" noTextEdit="1"/>
              </p:cNvSpPr>
              <p:nvPr>
                <p:ph idx="1"/>
              </p:nvPr>
            </p:nvSpPr>
            <p:spPr>
              <a:blipFill>
                <a:blip r:embed="rId4"/>
                <a:stretch>
                  <a:fillRect l="-696" t="-2941" b="-700"/>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95378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476A-44EA-43CC-A378-1152272FB65F}"/>
              </a:ext>
            </a:extLst>
          </p:cNvPr>
          <p:cNvSpPr>
            <a:spLocks noGrp="1"/>
          </p:cNvSpPr>
          <p:nvPr>
            <p:ph type="title"/>
          </p:nvPr>
        </p:nvSpPr>
        <p:spPr/>
        <p:txBody>
          <a:bodyPr/>
          <a:lstStyle/>
          <a:p>
            <a:r>
              <a:rPr lang="en-US" dirty="0"/>
              <a:t>Benchmark – Long Only SPY</a:t>
            </a:r>
            <a:endParaRPr lang="en-SG" dirty="0"/>
          </a:p>
        </p:txBody>
      </p:sp>
      <p:sp>
        <p:nvSpPr>
          <p:cNvPr id="3" name="Content Placeholder 2">
            <a:extLst>
              <a:ext uri="{FF2B5EF4-FFF2-40B4-BE49-F238E27FC236}">
                <a16:creationId xmlns:a16="http://schemas.microsoft.com/office/drawing/2014/main" id="{FEA3AED0-61A9-422E-BD47-A40E4EBE272F}"/>
              </a:ext>
            </a:extLst>
          </p:cNvPr>
          <p:cNvSpPr>
            <a:spLocks noGrp="1"/>
          </p:cNvSpPr>
          <p:nvPr>
            <p:ph idx="1"/>
          </p:nvPr>
        </p:nvSpPr>
        <p:spPr/>
        <p:txBody>
          <a:bodyPr/>
          <a:lstStyle/>
          <a:p>
            <a:endParaRPr lang="en-SG"/>
          </a:p>
        </p:txBody>
      </p:sp>
      <p:pic>
        <p:nvPicPr>
          <p:cNvPr id="4" name="Shape 746">
            <a:extLst>
              <a:ext uri="{FF2B5EF4-FFF2-40B4-BE49-F238E27FC236}">
                <a16:creationId xmlns:a16="http://schemas.microsoft.com/office/drawing/2014/main" id="{F2DDBA60-EF0C-4505-906E-DC29A7AA1C55}"/>
              </a:ext>
            </a:extLst>
          </p:cNvPr>
          <p:cNvPicPr preferRelativeResize="0">
            <a:picLocks/>
          </p:cNvPicPr>
          <p:nvPr/>
        </p:nvPicPr>
        <p:blipFill rotWithShape="1">
          <a:blip r:embed="rId3">
            <a:alphaModFix/>
          </a:blip>
          <a:stretch/>
        </p:blipFill>
        <p:spPr>
          <a:xfrm>
            <a:off x="665163" y="2050609"/>
            <a:ext cx="10074275" cy="4006144"/>
          </a:xfrm>
          <a:prstGeom prst="rect">
            <a:avLst/>
          </a:prstGeom>
        </p:spPr>
      </p:pic>
    </p:spTree>
    <p:custDataLst>
      <p:tags r:id="rId1"/>
    </p:custDataLst>
    <p:extLst>
      <p:ext uri="{BB962C8B-B14F-4D97-AF65-F5344CB8AC3E}">
        <p14:creationId xmlns:p14="http://schemas.microsoft.com/office/powerpoint/2010/main" val="39718462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A870-5AEA-43A3-B853-7DE1AF84AA73}"/>
              </a:ext>
            </a:extLst>
          </p:cNvPr>
          <p:cNvSpPr>
            <a:spLocks noGrp="1"/>
          </p:cNvSpPr>
          <p:nvPr>
            <p:ph type="title"/>
          </p:nvPr>
        </p:nvSpPr>
        <p:spPr/>
        <p:txBody>
          <a:bodyPr/>
          <a:lstStyle/>
          <a:p>
            <a:r>
              <a:rPr lang="en-US" dirty="0"/>
              <a:t>Long-Short </a:t>
            </a:r>
            <a:r>
              <a:rPr lang="en-US" dirty="0" err="1"/>
              <a:t>Backtest</a:t>
            </a:r>
            <a:r>
              <a:rPr lang="en-US" dirty="0"/>
              <a:t> Example</a:t>
            </a:r>
            <a:endParaRPr lang="en-SG" dirty="0"/>
          </a:p>
        </p:txBody>
      </p:sp>
      <p:sp>
        <p:nvSpPr>
          <p:cNvPr id="3" name="Content Placeholder 2">
            <a:extLst>
              <a:ext uri="{FF2B5EF4-FFF2-40B4-BE49-F238E27FC236}">
                <a16:creationId xmlns:a16="http://schemas.microsoft.com/office/drawing/2014/main" id="{D21208E2-D2E9-46D6-AC6F-55E4579C57C2}"/>
              </a:ext>
            </a:extLst>
          </p:cNvPr>
          <p:cNvSpPr>
            <a:spLocks noGrp="1"/>
          </p:cNvSpPr>
          <p:nvPr>
            <p:ph idx="1"/>
          </p:nvPr>
        </p:nvSpPr>
        <p:spPr/>
        <p:txBody>
          <a:bodyPr/>
          <a:lstStyle/>
          <a:p>
            <a:endParaRPr lang="en-SG"/>
          </a:p>
        </p:txBody>
      </p:sp>
      <p:pic>
        <p:nvPicPr>
          <p:cNvPr id="4" name="Shape 793">
            <a:extLst>
              <a:ext uri="{FF2B5EF4-FFF2-40B4-BE49-F238E27FC236}">
                <a16:creationId xmlns:a16="http://schemas.microsoft.com/office/drawing/2014/main" id="{CE12ADD4-0C38-4B34-8951-82CF113057EE}"/>
              </a:ext>
            </a:extLst>
          </p:cNvPr>
          <p:cNvPicPr preferRelativeResize="0">
            <a:picLocks/>
          </p:cNvPicPr>
          <p:nvPr/>
        </p:nvPicPr>
        <p:blipFill rotWithShape="1">
          <a:blip r:embed="rId3">
            <a:alphaModFix/>
          </a:blip>
          <a:stretch/>
        </p:blipFill>
        <p:spPr>
          <a:xfrm>
            <a:off x="157215" y="1825625"/>
            <a:ext cx="8366021" cy="4144963"/>
          </a:xfrm>
          <a:prstGeom prst="rect">
            <a:avLst/>
          </a:prstGeom>
        </p:spPr>
      </p:pic>
      <p:graphicFrame>
        <p:nvGraphicFramePr>
          <p:cNvPr id="5" name="Shape 795">
            <a:extLst>
              <a:ext uri="{FF2B5EF4-FFF2-40B4-BE49-F238E27FC236}">
                <a16:creationId xmlns:a16="http://schemas.microsoft.com/office/drawing/2014/main" id="{A32F80E2-D5B8-49C4-A440-B6B81B4E3EA8}"/>
              </a:ext>
            </a:extLst>
          </p:cNvPr>
          <p:cNvGraphicFramePr/>
          <p:nvPr>
            <p:extLst/>
          </p:nvPr>
        </p:nvGraphicFramePr>
        <p:xfrm>
          <a:off x="8594000" y="1825625"/>
          <a:ext cx="3598000" cy="2438200"/>
        </p:xfrm>
        <a:graphic>
          <a:graphicData uri="http://schemas.openxmlformats.org/drawingml/2006/table">
            <a:tbl>
              <a:tblPr>
                <a:noFill/>
              </a:tblPr>
              <a:tblGrid>
                <a:gridCol w="1762933">
                  <a:extLst>
                    <a:ext uri="{9D8B030D-6E8A-4147-A177-3AD203B41FA5}">
                      <a16:colId xmlns:a16="http://schemas.microsoft.com/office/drawing/2014/main" val="20000"/>
                    </a:ext>
                  </a:extLst>
                </a:gridCol>
                <a:gridCol w="887967">
                  <a:extLst>
                    <a:ext uri="{9D8B030D-6E8A-4147-A177-3AD203B41FA5}">
                      <a16:colId xmlns:a16="http://schemas.microsoft.com/office/drawing/2014/main" val="20001"/>
                    </a:ext>
                  </a:extLst>
                </a:gridCol>
                <a:gridCol w="947100">
                  <a:extLst>
                    <a:ext uri="{9D8B030D-6E8A-4147-A177-3AD203B41FA5}">
                      <a16:colId xmlns:a16="http://schemas.microsoft.com/office/drawing/2014/main" val="20002"/>
                    </a:ext>
                  </a:extLst>
                </a:gridCol>
              </a:tblGrid>
              <a:tr h="487640">
                <a:tc>
                  <a:txBody>
                    <a:bodyPr/>
                    <a:lstStyle/>
                    <a:p>
                      <a:pPr marL="0" lvl="0" indent="0" rtl="0">
                        <a:spcBef>
                          <a:spcPts val="0"/>
                        </a:spcBef>
                        <a:spcAft>
                          <a:spcPts val="0"/>
                        </a:spcAft>
                        <a:buNone/>
                      </a:pPr>
                      <a:endParaRPr sz="1600" b="1"/>
                    </a:p>
                  </a:txBody>
                  <a:tcPr marL="121900" marR="121900" marT="121900" marB="121900"/>
                </a:tc>
                <a:tc>
                  <a:txBody>
                    <a:bodyPr/>
                    <a:lstStyle/>
                    <a:p>
                      <a:pPr marL="0" lvl="0" indent="0" algn="ctr" rtl="0">
                        <a:spcBef>
                          <a:spcPts val="0"/>
                        </a:spcBef>
                        <a:spcAft>
                          <a:spcPts val="0"/>
                        </a:spcAft>
                        <a:buNone/>
                      </a:pPr>
                      <a:r>
                        <a:rPr lang="en-US" sz="1600" b="1" dirty="0"/>
                        <a:t>SPY</a:t>
                      </a:r>
                      <a:endParaRPr sz="1600" b="1" dirty="0"/>
                    </a:p>
                  </a:txBody>
                  <a:tcPr marL="121900" marR="121900" marT="121900" marB="121900"/>
                </a:tc>
                <a:tc>
                  <a:txBody>
                    <a:bodyPr/>
                    <a:lstStyle/>
                    <a:p>
                      <a:pPr marL="0" lvl="0" indent="0" algn="ctr" rtl="0">
                        <a:spcBef>
                          <a:spcPts val="0"/>
                        </a:spcBef>
                        <a:spcAft>
                          <a:spcPts val="0"/>
                        </a:spcAft>
                        <a:buNone/>
                      </a:pPr>
                      <a:r>
                        <a:rPr lang="en-US" sz="1600" b="1"/>
                        <a:t>L/S</a:t>
                      </a:r>
                      <a:endParaRPr sz="1600" b="1"/>
                    </a:p>
                  </a:txBody>
                  <a:tcPr marL="121900" marR="121900" marT="121900" marB="121900"/>
                </a:tc>
                <a:extLst>
                  <a:ext uri="{0D108BD9-81ED-4DB2-BD59-A6C34878D82A}">
                    <a16:rowId xmlns:a16="http://schemas.microsoft.com/office/drawing/2014/main" val="10000"/>
                  </a:ext>
                </a:extLst>
              </a:tr>
              <a:tr h="487640">
                <a:tc>
                  <a:txBody>
                    <a:bodyPr/>
                    <a:lstStyle/>
                    <a:p>
                      <a:pPr marL="0" lvl="0" indent="0" rtl="0">
                        <a:spcBef>
                          <a:spcPts val="0"/>
                        </a:spcBef>
                        <a:spcAft>
                          <a:spcPts val="0"/>
                        </a:spcAft>
                        <a:buNone/>
                      </a:pPr>
                      <a:r>
                        <a:rPr lang="en-US" sz="1600" b="1"/>
                        <a:t>Total Returns</a:t>
                      </a:r>
                      <a:endParaRPr sz="1600" b="1"/>
                    </a:p>
                  </a:txBody>
                  <a:tcPr marL="121900" marR="121900" marT="121900" marB="121900"/>
                </a:tc>
                <a:tc>
                  <a:txBody>
                    <a:bodyPr/>
                    <a:lstStyle/>
                    <a:p>
                      <a:pPr marL="0" lvl="0" indent="0" algn="r" rtl="0">
                        <a:spcBef>
                          <a:spcPts val="0"/>
                        </a:spcBef>
                        <a:spcAft>
                          <a:spcPts val="0"/>
                        </a:spcAft>
                        <a:buNone/>
                      </a:pPr>
                      <a:r>
                        <a:rPr lang="en-US" sz="1600"/>
                        <a:t>0.33%</a:t>
                      </a:r>
                      <a:endParaRPr sz="1600"/>
                    </a:p>
                  </a:txBody>
                  <a:tcPr marL="121900" marR="121900" marT="121900" marB="121900"/>
                </a:tc>
                <a:tc>
                  <a:txBody>
                    <a:bodyPr/>
                    <a:lstStyle/>
                    <a:p>
                      <a:pPr marL="0" lvl="0" indent="0" algn="ctr" rtl="0">
                        <a:spcBef>
                          <a:spcPts val="0"/>
                        </a:spcBef>
                        <a:spcAft>
                          <a:spcPts val="0"/>
                        </a:spcAft>
                        <a:buNone/>
                      </a:pPr>
                      <a:r>
                        <a:rPr lang="en-US" sz="1600"/>
                        <a:t>10.54%</a:t>
                      </a:r>
                      <a:endParaRPr sz="1600"/>
                    </a:p>
                  </a:txBody>
                  <a:tcPr marL="121900" marR="121900" marT="121900" marB="121900"/>
                </a:tc>
                <a:extLst>
                  <a:ext uri="{0D108BD9-81ED-4DB2-BD59-A6C34878D82A}">
                    <a16:rowId xmlns:a16="http://schemas.microsoft.com/office/drawing/2014/main" val="10001"/>
                  </a:ext>
                </a:extLst>
              </a:tr>
              <a:tr h="487640">
                <a:tc>
                  <a:txBody>
                    <a:bodyPr/>
                    <a:lstStyle/>
                    <a:p>
                      <a:pPr marL="0" lvl="0" indent="0" rtl="0">
                        <a:spcBef>
                          <a:spcPts val="0"/>
                        </a:spcBef>
                        <a:spcAft>
                          <a:spcPts val="0"/>
                        </a:spcAft>
                        <a:buNone/>
                      </a:pPr>
                      <a:r>
                        <a:rPr lang="en-US" sz="1600" b="1"/>
                        <a:t>Sharpe</a:t>
                      </a:r>
                      <a:endParaRPr sz="1600" b="1"/>
                    </a:p>
                  </a:txBody>
                  <a:tcPr marL="121900" marR="121900" marT="121900" marB="121900"/>
                </a:tc>
                <a:tc>
                  <a:txBody>
                    <a:bodyPr/>
                    <a:lstStyle/>
                    <a:p>
                      <a:pPr marL="0" lvl="0" indent="0" algn="r" rtl="0">
                        <a:spcBef>
                          <a:spcPts val="0"/>
                        </a:spcBef>
                        <a:spcAft>
                          <a:spcPts val="0"/>
                        </a:spcAft>
                        <a:buNone/>
                      </a:pPr>
                      <a:r>
                        <a:rPr lang="en-US" sz="1600"/>
                        <a:t>0.10</a:t>
                      </a:r>
                      <a:endParaRPr sz="1600"/>
                    </a:p>
                  </a:txBody>
                  <a:tcPr marL="121900" marR="121900" marT="121900" marB="121900"/>
                </a:tc>
                <a:tc>
                  <a:txBody>
                    <a:bodyPr/>
                    <a:lstStyle/>
                    <a:p>
                      <a:pPr marL="0" lvl="0" indent="0" algn="r" rtl="0">
                        <a:spcBef>
                          <a:spcPts val="0"/>
                        </a:spcBef>
                        <a:spcAft>
                          <a:spcPts val="0"/>
                        </a:spcAft>
                        <a:buNone/>
                      </a:pPr>
                      <a:r>
                        <a:rPr lang="en-US" sz="1600"/>
                        <a:t>1.44</a:t>
                      </a:r>
                      <a:endParaRPr sz="1600"/>
                    </a:p>
                  </a:txBody>
                  <a:tcPr marL="121900" marR="121900" marT="121900" marB="121900"/>
                </a:tc>
                <a:extLst>
                  <a:ext uri="{0D108BD9-81ED-4DB2-BD59-A6C34878D82A}">
                    <a16:rowId xmlns:a16="http://schemas.microsoft.com/office/drawing/2014/main" val="10002"/>
                  </a:ext>
                </a:extLst>
              </a:tr>
              <a:tr h="487640">
                <a:tc>
                  <a:txBody>
                    <a:bodyPr/>
                    <a:lstStyle/>
                    <a:p>
                      <a:pPr marL="0" lvl="0" indent="0" rtl="0">
                        <a:spcBef>
                          <a:spcPts val="0"/>
                        </a:spcBef>
                        <a:spcAft>
                          <a:spcPts val="0"/>
                        </a:spcAft>
                        <a:buNone/>
                      </a:pPr>
                      <a:r>
                        <a:rPr lang="en-US" sz="1600" b="1"/>
                        <a:t>Volatility</a:t>
                      </a:r>
                      <a:endParaRPr sz="1600" b="1"/>
                    </a:p>
                  </a:txBody>
                  <a:tcPr marL="121900" marR="121900" marT="121900" marB="121900"/>
                </a:tc>
                <a:tc>
                  <a:txBody>
                    <a:bodyPr/>
                    <a:lstStyle/>
                    <a:p>
                      <a:pPr marL="0" lvl="0" indent="0" algn="r" rtl="0">
                        <a:spcBef>
                          <a:spcPts val="0"/>
                        </a:spcBef>
                        <a:spcAft>
                          <a:spcPts val="0"/>
                        </a:spcAft>
                        <a:buNone/>
                      </a:pPr>
                      <a:r>
                        <a:rPr lang="en-US" sz="1600"/>
                        <a:t>16%</a:t>
                      </a:r>
                      <a:endParaRPr sz="1600"/>
                    </a:p>
                  </a:txBody>
                  <a:tcPr marL="121900" marR="121900" marT="121900" marB="121900"/>
                </a:tc>
                <a:tc>
                  <a:txBody>
                    <a:bodyPr/>
                    <a:lstStyle/>
                    <a:p>
                      <a:pPr marL="0" lvl="0" indent="0" algn="r" rtl="0">
                        <a:spcBef>
                          <a:spcPts val="0"/>
                        </a:spcBef>
                        <a:spcAft>
                          <a:spcPts val="0"/>
                        </a:spcAft>
                        <a:buNone/>
                      </a:pPr>
                      <a:r>
                        <a:rPr lang="en-US" sz="1600"/>
                        <a:t>7%</a:t>
                      </a:r>
                      <a:endParaRPr sz="1600"/>
                    </a:p>
                  </a:txBody>
                  <a:tcPr marL="121900" marR="121900" marT="121900" marB="121900"/>
                </a:tc>
                <a:extLst>
                  <a:ext uri="{0D108BD9-81ED-4DB2-BD59-A6C34878D82A}">
                    <a16:rowId xmlns:a16="http://schemas.microsoft.com/office/drawing/2014/main" val="10003"/>
                  </a:ext>
                </a:extLst>
              </a:tr>
              <a:tr h="487640">
                <a:tc>
                  <a:txBody>
                    <a:bodyPr/>
                    <a:lstStyle/>
                    <a:p>
                      <a:pPr marL="0" lvl="0" indent="0" rtl="0">
                        <a:spcBef>
                          <a:spcPts val="0"/>
                        </a:spcBef>
                        <a:spcAft>
                          <a:spcPts val="0"/>
                        </a:spcAft>
                        <a:buNone/>
                      </a:pPr>
                      <a:r>
                        <a:rPr lang="en-US" sz="1600" b="1"/>
                        <a:t>Max Drawdown</a:t>
                      </a:r>
                      <a:endParaRPr sz="1600" b="1"/>
                    </a:p>
                  </a:txBody>
                  <a:tcPr marL="121900" marR="121900" marT="121900" marB="121900"/>
                </a:tc>
                <a:tc>
                  <a:txBody>
                    <a:bodyPr/>
                    <a:lstStyle/>
                    <a:p>
                      <a:pPr marL="0" lvl="0" indent="0" algn="r" rtl="0">
                        <a:spcBef>
                          <a:spcPts val="0"/>
                        </a:spcBef>
                        <a:spcAft>
                          <a:spcPts val="0"/>
                        </a:spcAft>
                        <a:buNone/>
                      </a:pPr>
                      <a:r>
                        <a:rPr lang="en-US" sz="1600" dirty="0"/>
                        <a:t>-11.8%</a:t>
                      </a:r>
                      <a:endParaRPr sz="1600" dirty="0"/>
                    </a:p>
                  </a:txBody>
                  <a:tcPr marL="121900" marR="121900" marT="121900" marB="121900"/>
                </a:tc>
                <a:tc>
                  <a:txBody>
                    <a:bodyPr/>
                    <a:lstStyle/>
                    <a:p>
                      <a:pPr marL="0" lvl="0" indent="0" algn="r" rtl="0">
                        <a:spcBef>
                          <a:spcPts val="0"/>
                        </a:spcBef>
                        <a:spcAft>
                          <a:spcPts val="0"/>
                        </a:spcAft>
                        <a:buNone/>
                      </a:pPr>
                      <a:r>
                        <a:rPr lang="en-US" sz="1600" dirty="0"/>
                        <a:t>-5%</a:t>
                      </a:r>
                      <a:endParaRPr sz="1600" dirty="0"/>
                    </a:p>
                  </a:txBody>
                  <a:tcPr marL="121900" marR="121900" marT="121900" marB="12190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4204562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A66-66D6-405E-AFDE-6BFC7D780D67}"/>
              </a:ext>
            </a:extLst>
          </p:cNvPr>
          <p:cNvSpPr>
            <a:spLocks noGrp="1"/>
          </p:cNvSpPr>
          <p:nvPr>
            <p:ph type="title"/>
          </p:nvPr>
        </p:nvSpPr>
        <p:spPr/>
        <p:txBody>
          <a:bodyPr/>
          <a:lstStyle/>
          <a:p>
            <a:r>
              <a:rPr lang="en-US" dirty="0"/>
              <a:t>Factor Based Technology</a:t>
            </a:r>
            <a:endParaRPr lang="en-SG" dirty="0"/>
          </a:p>
        </p:txBody>
      </p:sp>
      <p:sp>
        <p:nvSpPr>
          <p:cNvPr id="3" name="Content Placeholder 2">
            <a:extLst>
              <a:ext uri="{FF2B5EF4-FFF2-40B4-BE49-F238E27FC236}">
                <a16:creationId xmlns:a16="http://schemas.microsoft.com/office/drawing/2014/main" id="{DAAA5D47-1CE8-4B67-99D0-55E72124559E}"/>
              </a:ext>
            </a:extLst>
          </p:cNvPr>
          <p:cNvSpPr>
            <a:spLocks noGrp="1"/>
          </p:cNvSpPr>
          <p:nvPr>
            <p:ph idx="1"/>
          </p:nvPr>
        </p:nvSpPr>
        <p:spPr/>
        <p:txBody>
          <a:bodyPr/>
          <a:lstStyle/>
          <a:p>
            <a:r>
              <a:rPr lang="en-US" dirty="0"/>
              <a:t>Factor identifications</a:t>
            </a:r>
          </a:p>
          <a:p>
            <a:pPr lvl="1"/>
            <a:r>
              <a:rPr lang="en-US" dirty="0"/>
              <a:t>Deep learning</a:t>
            </a:r>
          </a:p>
          <a:p>
            <a:pPr lvl="1"/>
            <a:r>
              <a:rPr lang="en-US" dirty="0"/>
              <a:t>Alternative datasets </a:t>
            </a:r>
          </a:p>
          <a:p>
            <a:pPr lvl="2"/>
            <a:r>
              <a:rPr lang="en-US" dirty="0"/>
              <a:t>Slides (</a:t>
            </a:r>
            <a:r>
              <a:rPr lang="en-US" dirty="0">
                <a:hlinkClick r:id="rId3"/>
              </a:rPr>
              <a:t>https://slides.com/anthonytyng/alternative_data/live</a:t>
            </a:r>
            <a:r>
              <a:rPr lang="en-US" dirty="0"/>
              <a:t>)</a:t>
            </a:r>
          </a:p>
          <a:p>
            <a:pPr lvl="2"/>
            <a:r>
              <a:rPr lang="en-US" dirty="0"/>
              <a:t>Video (</a:t>
            </a:r>
            <a:r>
              <a:rPr lang="en-US" dirty="0">
                <a:hlinkClick r:id="rId4"/>
              </a:rPr>
              <a:t>https://youtu.be/6GUKFoZKf5I</a:t>
            </a:r>
            <a:r>
              <a:rPr lang="en-US" dirty="0"/>
              <a:t>)</a:t>
            </a:r>
          </a:p>
          <a:p>
            <a:pPr lvl="2"/>
            <a:r>
              <a:rPr lang="en-US" dirty="0"/>
              <a:t>Consumer transaction. E.g., POS data</a:t>
            </a:r>
          </a:p>
          <a:p>
            <a:pPr lvl="2"/>
            <a:r>
              <a:rPr lang="en-US" dirty="0"/>
              <a:t>Social Media / Sentiment</a:t>
            </a:r>
          </a:p>
          <a:p>
            <a:pPr lvl="2"/>
            <a:r>
              <a:rPr lang="en-US" dirty="0"/>
              <a:t>Online search</a:t>
            </a:r>
          </a:p>
          <a:p>
            <a:pPr lvl="2"/>
            <a:r>
              <a:rPr lang="en-US" dirty="0"/>
              <a:t>IoT</a:t>
            </a:r>
          </a:p>
          <a:p>
            <a:pPr lvl="2"/>
            <a:r>
              <a:rPr lang="en-US" dirty="0"/>
              <a:t>Satellite &amp; Weather </a:t>
            </a:r>
          </a:p>
          <a:p>
            <a:pPr lvl="2"/>
            <a:r>
              <a:rPr lang="en-US" dirty="0"/>
              <a:t>etc.</a:t>
            </a:r>
          </a:p>
          <a:p>
            <a:pPr lvl="1"/>
            <a:endParaRPr lang="en-US" dirty="0"/>
          </a:p>
          <a:p>
            <a:endParaRPr lang="en-SG" dirty="0"/>
          </a:p>
        </p:txBody>
      </p:sp>
    </p:spTree>
    <p:custDataLst>
      <p:tags r:id="rId1"/>
    </p:custDataLst>
    <p:extLst>
      <p:ext uri="{BB962C8B-B14F-4D97-AF65-F5344CB8AC3E}">
        <p14:creationId xmlns:p14="http://schemas.microsoft.com/office/powerpoint/2010/main" val="16938357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SG" dirty="0" err="1" smtClean="0"/>
              <a:t>Misc</a:t>
            </a:r>
            <a:endParaRPr lang="en-SG"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32027902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p:txBody>
          <a:bodyPr/>
          <a:lstStyle/>
          <a:p>
            <a:r>
              <a:rPr lang="en-US"/>
              <a:t>Data Science Project Life-Cycle</a:t>
            </a:r>
          </a:p>
        </p:txBody>
      </p:sp>
      <p:sp>
        <p:nvSpPr>
          <p:cNvPr id="3" name="Text Placeholder 2">
            <a:extLst>
              <a:ext uri="{FF2B5EF4-FFF2-40B4-BE49-F238E27FC236}">
                <a16:creationId xmlns:a16="http://schemas.microsoft.com/office/drawing/2014/main" id="{4461D637-25EC-4A7C-88F0-A259BF1CE88D}"/>
              </a:ext>
            </a:extLst>
          </p:cNvPr>
          <p:cNvSpPr>
            <a:spLocks noGrp="1"/>
          </p:cNvSpPr>
          <p:nvPr>
            <p:ph type="body" idx="1"/>
          </p:nvPr>
        </p:nvSpPr>
        <p:spPr/>
        <p:txBody>
          <a:bodyPr/>
          <a:lstStyle/>
          <a:p>
            <a:endParaRPr lang="en-SG"/>
          </a:p>
        </p:txBody>
      </p:sp>
    </p:spTree>
    <p:custDataLst>
      <p:tags r:id="rId1"/>
    </p:custDataLst>
    <p:extLst>
      <p:ext uri="{BB962C8B-B14F-4D97-AF65-F5344CB8AC3E}">
        <p14:creationId xmlns:p14="http://schemas.microsoft.com/office/powerpoint/2010/main" val="3961613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1E3A6-8E62-4671-B423-88287C44469E}"/>
              </a:ext>
            </a:extLst>
          </p:cNvPr>
          <p:cNvSpPr>
            <a:spLocks noGrp="1"/>
          </p:cNvSpPr>
          <p:nvPr>
            <p:ph type="title"/>
          </p:nvPr>
        </p:nvSpPr>
        <p:spPr/>
        <p:txBody>
          <a:bodyPr/>
          <a:lstStyle/>
          <a:p>
            <a:r>
              <a:rPr lang="en-SG" dirty="0"/>
              <a:t>Team Data Science Process</a:t>
            </a:r>
          </a:p>
        </p:txBody>
      </p:sp>
      <p:pic>
        <p:nvPicPr>
          <p:cNvPr id="5" name="Content Placeholder 4">
            <a:extLst>
              <a:ext uri="{FF2B5EF4-FFF2-40B4-BE49-F238E27FC236}">
                <a16:creationId xmlns:a16="http://schemas.microsoft.com/office/drawing/2014/main" id="{F53F491F-1420-4DC9-B594-1003C5F06F04}"/>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2868972" y="1497147"/>
            <a:ext cx="6454056" cy="4814753"/>
          </a:xfrm>
        </p:spPr>
      </p:pic>
      <p:sp>
        <p:nvSpPr>
          <p:cNvPr id="6" name="TextBox 5">
            <a:extLst>
              <a:ext uri="{FF2B5EF4-FFF2-40B4-BE49-F238E27FC236}">
                <a16:creationId xmlns:a16="http://schemas.microsoft.com/office/drawing/2014/main" id="{8A336FBA-D56E-4006-8F7F-CCB164A810EC}"/>
              </a:ext>
            </a:extLst>
          </p:cNvPr>
          <p:cNvSpPr txBox="1"/>
          <p:nvPr/>
        </p:nvSpPr>
        <p:spPr>
          <a:xfrm>
            <a:off x="506168" y="6311900"/>
            <a:ext cx="11179664" cy="369332"/>
          </a:xfrm>
          <a:prstGeom prst="rect">
            <a:avLst/>
          </a:prstGeom>
          <a:noFill/>
        </p:spPr>
        <p:txBody>
          <a:bodyPr wrap="none" rtlCol="0">
            <a:spAutoFit/>
          </a:bodyPr>
          <a:lstStyle/>
          <a:p>
            <a:r>
              <a:rPr lang="en-SG" dirty="0"/>
              <a:t>Source: https://docs.microsoft.com/en-us/azure/machine-learning/team-data-science-process/overview</a:t>
            </a:r>
          </a:p>
        </p:txBody>
      </p:sp>
    </p:spTree>
    <p:custDataLst>
      <p:tags r:id="rId1"/>
    </p:custDataLst>
    <p:extLst>
      <p:ext uri="{BB962C8B-B14F-4D97-AF65-F5344CB8AC3E}">
        <p14:creationId xmlns:p14="http://schemas.microsoft.com/office/powerpoint/2010/main" val="3294292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68B3-9911-4AF0-AAEA-FD2C31E5A0E9}"/>
              </a:ext>
            </a:extLst>
          </p:cNvPr>
          <p:cNvSpPr>
            <a:spLocks noGrp="1"/>
          </p:cNvSpPr>
          <p:nvPr>
            <p:ph type="title"/>
          </p:nvPr>
        </p:nvSpPr>
        <p:spPr>
          <a:xfrm>
            <a:off x="838200" y="365125"/>
            <a:ext cx="10515600" cy="1325563"/>
          </a:xfrm>
        </p:spPr>
        <p:txBody>
          <a:bodyPr>
            <a:normAutofit/>
          </a:bodyPr>
          <a:lstStyle/>
          <a:p>
            <a:r>
              <a:rPr lang="en-SG"/>
              <a:t>Cross-industry standard process for data mining (CRISP-DM)</a:t>
            </a:r>
            <a:endParaRPr lang="en-SG" dirty="0"/>
          </a:p>
        </p:txBody>
      </p:sp>
      <p:pic>
        <p:nvPicPr>
          <p:cNvPr id="6" name="Content Placeholder 5">
            <a:extLst>
              <a:ext uri="{FF2B5EF4-FFF2-40B4-BE49-F238E27FC236}">
                <a16:creationId xmlns:a16="http://schemas.microsoft.com/office/drawing/2014/main" id="{337D9BB8-072E-4225-9A94-5A643BBC0434}"/>
              </a:ext>
            </a:extLst>
          </p:cNvPr>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3924432" y="1825625"/>
            <a:ext cx="4343136" cy="4351338"/>
          </a:xfrm>
        </p:spPr>
      </p:pic>
      <p:sp>
        <p:nvSpPr>
          <p:cNvPr id="4" name="TextBox 3">
            <a:extLst>
              <a:ext uri="{FF2B5EF4-FFF2-40B4-BE49-F238E27FC236}">
                <a16:creationId xmlns:a16="http://schemas.microsoft.com/office/drawing/2014/main" id="{209FD00A-187A-4571-943F-31907DC2CF1A}"/>
              </a:ext>
            </a:extLst>
          </p:cNvPr>
          <p:cNvSpPr txBox="1"/>
          <p:nvPr/>
        </p:nvSpPr>
        <p:spPr>
          <a:xfrm>
            <a:off x="599872" y="6176963"/>
            <a:ext cx="11416908" cy="646331"/>
          </a:xfrm>
          <a:prstGeom prst="rect">
            <a:avLst/>
          </a:prstGeom>
          <a:noFill/>
        </p:spPr>
        <p:txBody>
          <a:bodyPr wrap="square" rtlCol="0">
            <a:spAutoFit/>
          </a:bodyPr>
          <a:lstStyle/>
          <a:p>
            <a:r>
              <a:rPr lang="en-SG" sz="1200" dirty="0"/>
              <a:t>Source: By Kenneth Jensen - Own work based on: </a:t>
            </a:r>
          </a:p>
          <a:p>
            <a:r>
              <a:rPr lang="en-SG" sz="1200" dirty="0"/>
              <a:t>ftp://</a:t>
            </a:r>
            <a:r>
              <a:rPr lang="en-SG" sz="1200" dirty="0" err="1"/>
              <a:t>public.dhe.ibm.com</a:t>
            </a:r>
            <a:r>
              <a:rPr lang="en-SG" sz="1200" dirty="0"/>
              <a:t>/software/analytics/</a:t>
            </a:r>
            <a:r>
              <a:rPr lang="en-SG" sz="1200" dirty="0" err="1"/>
              <a:t>spss</a:t>
            </a:r>
            <a:r>
              <a:rPr lang="en-SG" sz="1200" dirty="0"/>
              <a:t>/documentation/</a:t>
            </a:r>
            <a:r>
              <a:rPr lang="en-SG" sz="1200" dirty="0" err="1"/>
              <a:t>modeler</a:t>
            </a:r>
            <a:r>
              <a:rPr lang="en-SG" sz="1200" dirty="0"/>
              <a:t>/18.0/</a:t>
            </a:r>
            <a:r>
              <a:rPr lang="en-SG" sz="1200" dirty="0" err="1"/>
              <a:t>en</a:t>
            </a:r>
            <a:r>
              <a:rPr lang="en-SG" sz="1200" dirty="0"/>
              <a:t>/</a:t>
            </a:r>
            <a:r>
              <a:rPr lang="en-SG" sz="1200" dirty="0" err="1"/>
              <a:t>ModelerCRISPDM.pdf</a:t>
            </a:r>
            <a:r>
              <a:rPr lang="en-SG" sz="1200" dirty="0"/>
              <a:t> </a:t>
            </a:r>
          </a:p>
          <a:p>
            <a:r>
              <a:rPr lang="en-SG" sz="1200" dirty="0"/>
              <a:t>(Figure 1), CC BY-SA 3.0, https://</a:t>
            </a:r>
            <a:r>
              <a:rPr lang="en-SG" sz="1200" dirty="0" err="1"/>
              <a:t>commons.wikimedia.org</a:t>
            </a:r>
            <a:r>
              <a:rPr lang="en-SG" sz="1200" dirty="0"/>
              <a:t>/w/</a:t>
            </a:r>
            <a:r>
              <a:rPr lang="en-SG" sz="1200" dirty="0" err="1"/>
              <a:t>index.php?curid</a:t>
            </a:r>
            <a:r>
              <a:rPr lang="en-SG" sz="1200" dirty="0"/>
              <a:t>=24930610</a:t>
            </a:r>
          </a:p>
        </p:txBody>
      </p:sp>
    </p:spTree>
    <p:custDataLst>
      <p:tags r:id="rId1"/>
    </p:custDataLst>
    <p:extLst>
      <p:ext uri="{BB962C8B-B14F-4D97-AF65-F5344CB8AC3E}">
        <p14:creationId xmlns:p14="http://schemas.microsoft.com/office/powerpoint/2010/main" val="935517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5" name="Title 4">
            <a:extLst>
              <a:ext uri="{FF2B5EF4-FFF2-40B4-BE49-F238E27FC236}">
                <a16:creationId xmlns:a16="http://schemas.microsoft.com/office/drawing/2014/main" id="{DA8ADB30-6370-4208-80EA-095C2627AE84}"/>
              </a:ext>
            </a:extLst>
          </p:cNvPr>
          <p:cNvSpPr>
            <a:spLocks noGrp="1"/>
          </p:cNvSpPr>
          <p:nvPr>
            <p:ph type="title"/>
          </p:nvPr>
        </p:nvSpPr>
        <p:spPr/>
        <p:txBody>
          <a:bodyPr/>
          <a:lstStyle/>
          <a:p>
            <a:endParaRPr lang="en-SG"/>
          </a:p>
        </p:txBody>
      </p:sp>
      <p:pic>
        <p:nvPicPr>
          <p:cNvPr id="302" name="Shape 302" descr="Data_Science_VD.png"/>
          <p:cNvPicPr preferRelativeResize="0">
            <a:picLocks noGrp="1" noChangeAspect="1"/>
          </p:cNvPicPr>
          <p:nvPr>
            <p:ph idx="1"/>
          </p:nvPr>
        </p:nvPicPr>
        <p:blipFill rotWithShape="1">
          <a:blip r:embed="rId4"/>
          <a:stretch/>
        </p:blipFill>
        <p:spPr>
          <a:xfrm>
            <a:off x="3111500" y="558439"/>
            <a:ext cx="6591300" cy="6291696"/>
          </a:xfrm>
          <a:prstGeom prst="rect">
            <a:avLst/>
          </a:prstGeom>
        </p:spPr>
      </p:pic>
      <p:sp>
        <p:nvSpPr>
          <p:cNvPr id="303" name="Shape 303"/>
          <p:cNvSpPr txBox="1"/>
          <p:nvPr/>
        </p:nvSpPr>
        <p:spPr>
          <a:xfrm>
            <a:off x="928687" y="5766912"/>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5"/>
              </a:rPr>
              <a:t>Drew Conway</a:t>
            </a:r>
            <a:endParaRPr sz="900" dirty="0"/>
          </a:p>
        </p:txBody>
      </p:sp>
    </p:spTree>
    <p:custDataLst>
      <p:tags r:id="rId1"/>
    </p:custDataLst>
    <p:extLst>
      <p:ext uri="{BB962C8B-B14F-4D97-AF65-F5344CB8AC3E}">
        <p14:creationId xmlns:p14="http://schemas.microsoft.com/office/powerpoint/2010/main" val="26134343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7087-A08D-4879-99F1-05765B76FE0A}"/>
              </a:ext>
            </a:extLst>
          </p:cNvPr>
          <p:cNvSpPr>
            <a:spLocks noGrp="1"/>
          </p:cNvSpPr>
          <p:nvPr>
            <p:ph type="title"/>
          </p:nvPr>
        </p:nvSpPr>
        <p:spPr/>
        <p:txBody>
          <a:bodyPr/>
          <a:lstStyle/>
          <a:p>
            <a:r>
              <a:rPr lang="en-SG" dirty="0"/>
              <a:t>Cross Industry Standard Process for Data Mining (CRISP-DM)</a:t>
            </a:r>
          </a:p>
        </p:txBody>
      </p:sp>
      <p:sp>
        <p:nvSpPr>
          <p:cNvPr id="3" name="Content Placeholder 2">
            <a:extLst>
              <a:ext uri="{FF2B5EF4-FFF2-40B4-BE49-F238E27FC236}">
                <a16:creationId xmlns:a16="http://schemas.microsoft.com/office/drawing/2014/main" id="{2B97EA95-9CDB-4E9A-B8AA-9F8390D3013E}"/>
              </a:ext>
            </a:extLst>
          </p:cNvPr>
          <p:cNvSpPr>
            <a:spLocks noGrp="1"/>
          </p:cNvSpPr>
          <p:nvPr>
            <p:ph idx="1"/>
          </p:nvPr>
        </p:nvSpPr>
        <p:spPr/>
        <p:txBody>
          <a:bodyPr/>
          <a:lstStyle/>
          <a:p>
            <a:pPr marL="514350" indent="-514350">
              <a:buFont typeface="+mj-lt"/>
              <a:buAutoNum type="arabicPeriod"/>
            </a:pPr>
            <a:r>
              <a:rPr lang="en-SG" dirty="0"/>
              <a:t>Business understanding</a:t>
            </a:r>
          </a:p>
          <a:p>
            <a:pPr marL="514350" indent="-514350">
              <a:buFont typeface="+mj-lt"/>
              <a:buAutoNum type="arabicPeriod"/>
            </a:pPr>
            <a:r>
              <a:rPr lang="en-SG" dirty="0"/>
              <a:t>Data understanding</a:t>
            </a:r>
          </a:p>
          <a:p>
            <a:pPr marL="514350" indent="-514350">
              <a:buFont typeface="+mj-lt"/>
              <a:buAutoNum type="arabicPeriod"/>
            </a:pPr>
            <a:r>
              <a:rPr lang="en-SG" dirty="0"/>
              <a:t>Data preparation</a:t>
            </a:r>
          </a:p>
          <a:p>
            <a:pPr marL="514350" indent="-514350">
              <a:buFont typeface="+mj-lt"/>
              <a:buAutoNum type="arabicPeriod"/>
            </a:pPr>
            <a:r>
              <a:rPr lang="en-SG" dirty="0"/>
              <a:t>Modelling</a:t>
            </a:r>
          </a:p>
          <a:p>
            <a:pPr marL="514350" indent="-514350">
              <a:buFont typeface="+mj-lt"/>
              <a:buAutoNum type="arabicPeriod"/>
            </a:pPr>
            <a:r>
              <a:rPr lang="en-SG" dirty="0"/>
              <a:t>Evaluation</a:t>
            </a:r>
          </a:p>
          <a:p>
            <a:pPr marL="514350" indent="-514350">
              <a:buFont typeface="+mj-lt"/>
              <a:buAutoNum type="arabicPeriod"/>
            </a:pPr>
            <a:r>
              <a:rPr lang="en-SG" dirty="0"/>
              <a:t>Deployment</a:t>
            </a:r>
          </a:p>
        </p:txBody>
      </p:sp>
    </p:spTree>
    <p:custDataLst>
      <p:tags r:id="rId1"/>
    </p:custDataLst>
    <p:extLst>
      <p:ext uri="{BB962C8B-B14F-4D97-AF65-F5344CB8AC3E}">
        <p14:creationId xmlns:p14="http://schemas.microsoft.com/office/powerpoint/2010/main" val="1362843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B7423-73F0-49F1-9D31-1035F6081D8C}"/>
              </a:ext>
            </a:extLst>
          </p:cNvPr>
          <p:cNvSpPr>
            <a:spLocks noGrp="1"/>
          </p:cNvSpPr>
          <p:nvPr>
            <p:ph type="title"/>
          </p:nvPr>
        </p:nvSpPr>
        <p:spPr/>
        <p:txBody>
          <a:bodyPr/>
          <a:lstStyle/>
          <a:p>
            <a:r>
              <a:rPr lang="en-SG" dirty="0"/>
              <a:t>knowledge discovery in databases (KDD) process</a:t>
            </a:r>
          </a:p>
        </p:txBody>
      </p:sp>
      <p:sp>
        <p:nvSpPr>
          <p:cNvPr id="3" name="Content Placeholder 2">
            <a:extLst>
              <a:ext uri="{FF2B5EF4-FFF2-40B4-BE49-F238E27FC236}">
                <a16:creationId xmlns:a16="http://schemas.microsoft.com/office/drawing/2014/main" id="{414FFAB6-501E-4416-8228-94946A16FD19}"/>
              </a:ext>
            </a:extLst>
          </p:cNvPr>
          <p:cNvSpPr>
            <a:spLocks noGrp="1"/>
          </p:cNvSpPr>
          <p:nvPr>
            <p:ph idx="1"/>
          </p:nvPr>
        </p:nvSpPr>
        <p:spPr/>
        <p:txBody>
          <a:bodyPr/>
          <a:lstStyle/>
          <a:p>
            <a:pPr marL="514350" indent="-514350">
              <a:buFont typeface="+mj-lt"/>
              <a:buAutoNum type="arabicPeriod"/>
            </a:pPr>
            <a:r>
              <a:rPr lang="en-SG" dirty="0"/>
              <a:t>Selection</a:t>
            </a:r>
          </a:p>
          <a:p>
            <a:pPr marL="514350" indent="-514350">
              <a:buFont typeface="+mj-lt"/>
              <a:buAutoNum type="arabicPeriod"/>
            </a:pPr>
            <a:r>
              <a:rPr lang="en-SG" dirty="0"/>
              <a:t>Pre-processing</a:t>
            </a:r>
          </a:p>
          <a:p>
            <a:pPr marL="514350" indent="-514350">
              <a:buFont typeface="+mj-lt"/>
              <a:buAutoNum type="arabicPeriod"/>
            </a:pPr>
            <a:r>
              <a:rPr lang="en-SG" dirty="0"/>
              <a:t>Transformation</a:t>
            </a:r>
          </a:p>
          <a:p>
            <a:pPr marL="514350" indent="-514350">
              <a:buFont typeface="+mj-lt"/>
              <a:buAutoNum type="arabicPeriod"/>
            </a:pPr>
            <a:r>
              <a:rPr lang="en-SG" dirty="0"/>
              <a:t>Data mining</a:t>
            </a:r>
          </a:p>
          <a:p>
            <a:pPr marL="514350" indent="-514350">
              <a:buFont typeface="+mj-lt"/>
              <a:buAutoNum type="arabicPeriod"/>
            </a:pPr>
            <a:r>
              <a:rPr lang="en-SG" dirty="0"/>
              <a:t>Interpretation/evaluation.</a:t>
            </a:r>
          </a:p>
        </p:txBody>
      </p:sp>
    </p:spTree>
    <p:custDataLst>
      <p:tags r:id="rId1"/>
    </p:custDataLst>
    <p:extLst>
      <p:ext uri="{BB962C8B-B14F-4D97-AF65-F5344CB8AC3E}">
        <p14:creationId xmlns:p14="http://schemas.microsoft.com/office/powerpoint/2010/main" val="13513330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EDEC-4027-4C49-95B8-25DF76D34E34}"/>
              </a:ext>
            </a:extLst>
          </p:cNvPr>
          <p:cNvSpPr>
            <a:spLocks noGrp="1"/>
          </p:cNvSpPr>
          <p:nvPr>
            <p:ph type="title"/>
          </p:nvPr>
        </p:nvSpPr>
        <p:spPr/>
        <p:txBody>
          <a:bodyPr/>
          <a:lstStyle/>
          <a:p>
            <a:r>
              <a:rPr lang="en-SG" dirty="0"/>
              <a:t>Lifecycle of Data Science Project</a:t>
            </a:r>
          </a:p>
        </p:txBody>
      </p:sp>
      <p:sp>
        <p:nvSpPr>
          <p:cNvPr id="3" name="Content Placeholder 2">
            <a:extLst>
              <a:ext uri="{FF2B5EF4-FFF2-40B4-BE49-F238E27FC236}">
                <a16:creationId xmlns:a16="http://schemas.microsoft.com/office/drawing/2014/main" id="{A98BCC1A-E05C-4B5C-B40F-CA22CD64B27C}"/>
              </a:ext>
            </a:extLst>
          </p:cNvPr>
          <p:cNvSpPr>
            <a:spLocks noGrp="1"/>
          </p:cNvSpPr>
          <p:nvPr>
            <p:ph idx="1"/>
          </p:nvPr>
        </p:nvSpPr>
        <p:spPr/>
        <p:txBody>
          <a:bodyPr/>
          <a:lstStyle/>
          <a:p>
            <a:pPr fontAlgn="base"/>
            <a:r>
              <a:rPr lang="en-SG" dirty="0"/>
              <a:t>Data Acquisition</a:t>
            </a:r>
          </a:p>
          <a:p>
            <a:pPr fontAlgn="base"/>
            <a:r>
              <a:rPr lang="en-SG" dirty="0"/>
              <a:t>Data Preparation</a:t>
            </a:r>
          </a:p>
          <a:p>
            <a:pPr fontAlgn="base"/>
            <a:r>
              <a:rPr lang="en-SG" dirty="0"/>
              <a:t>Hypothesis and Modelling</a:t>
            </a:r>
          </a:p>
          <a:p>
            <a:pPr fontAlgn="base"/>
            <a:r>
              <a:rPr lang="en-SG" dirty="0"/>
              <a:t>Evaluation and Interpretation</a:t>
            </a:r>
          </a:p>
          <a:p>
            <a:pPr fontAlgn="base"/>
            <a:r>
              <a:rPr lang="en-SG" dirty="0"/>
              <a:t>Deployment</a:t>
            </a:r>
          </a:p>
          <a:p>
            <a:pPr fontAlgn="base"/>
            <a:r>
              <a:rPr lang="en-SG" dirty="0"/>
              <a:t>Operations</a:t>
            </a:r>
          </a:p>
          <a:p>
            <a:pPr fontAlgn="base"/>
            <a:r>
              <a:rPr lang="en-SG" dirty="0"/>
              <a:t>Optimization</a:t>
            </a:r>
          </a:p>
          <a:p>
            <a:pPr marL="0" indent="0">
              <a:buNone/>
            </a:pPr>
            <a:endParaRPr lang="en-SG" dirty="0"/>
          </a:p>
        </p:txBody>
      </p:sp>
    </p:spTree>
    <p:custDataLst>
      <p:tags r:id="rId1"/>
    </p:custDataLst>
    <p:extLst>
      <p:ext uri="{BB962C8B-B14F-4D97-AF65-F5344CB8AC3E}">
        <p14:creationId xmlns:p14="http://schemas.microsoft.com/office/powerpoint/2010/main" val="3888307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3976-A831-C64C-B776-3FC819666C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67CE68F-8040-4B42-83EB-6ED401F345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450" y="1949105"/>
            <a:ext cx="8014253" cy="3873555"/>
          </a:xfrm>
        </p:spPr>
      </p:pic>
    </p:spTree>
    <p:custDataLst>
      <p:tags r:id="rId1"/>
    </p:custDataLst>
    <p:extLst>
      <p:ext uri="{BB962C8B-B14F-4D97-AF65-F5344CB8AC3E}">
        <p14:creationId xmlns:p14="http://schemas.microsoft.com/office/powerpoint/2010/main" val="946272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BFF8-5F57-7D43-A00C-7999E8BB8D4F}"/>
              </a:ext>
            </a:extLst>
          </p:cNvPr>
          <p:cNvSpPr>
            <a:spLocks noGrp="1"/>
          </p:cNvSpPr>
          <p:nvPr>
            <p:ph type="title"/>
          </p:nvPr>
        </p:nvSpPr>
        <p:spPr/>
        <p:txBody>
          <a:bodyPr/>
          <a:lstStyle/>
          <a:p>
            <a:r>
              <a:rPr lang="en-US"/>
              <a:t>Data Acquisition</a:t>
            </a:r>
            <a:endParaRPr lang="en-US" dirty="0"/>
          </a:p>
        </p:txBody>
      </p:sp>
      <p:sp>
        <p:nvSpPr>
          <p:cNvPr id="3" name="Content Placeholder 2">
            <a:extLst>
              <a:ext uri="{FF2B5EF4-FFF2-40B4-BE49-F238E27FC236}">
                <a16:creationId xmlns:a16="http://schemas.microsoft.com/office/drawing/2014/main" id="{C63BD65F-4C71-2C48-B316-421F78B352BC}"/>
              </a:ext>
            </a:extLst>
          </p:cNvPr>
          <p:cNvSpPr>
            <a:spLocks noGrp="1"/>
          </p:cNvSpPr>
          <p:nvPr>
            <p:ph idx="1"/>
          </p:nvPr>
        </p:nvSpPr>
        <p:spPr/>
        <p:txBody>
          <a:bodyPr>
            <a:normAutofit lnSpcReduction="10000"/>
          </a:bodyPr>
          <a:lstStyle/>
          <a:p>
            <a:r>
              <a:rPr lang="en-SG" dirty="0"/>
              <a:t>Key person</a:t>
            </a:r>
          </a:p>
          <a:p>
            <a:r>
              <a:rPr lang="en-SG" dirty="0"/>
              <a:t>Various data sets </a:t>
            </a:r>
          </a:p>
          <a:p>
            <a:pPr lvl="1"/>
            <a:r>
              <a:rPr lang="en-SG" dirty="0"/>
              <a:t>APIs</a:t>
            </a:r>
          </a:p>
          <a:p>
            <a:pPr lvl="1"/>
            <a:r>
              <a:rPr lang="en-SG" dirty="0"/>
              <a:t>Web scraping</a:t>
            </a:r>
          </a:p>
          <a:p>
            <a:pPr lvl="1"/>
            <a:r>
              <a:rPr lang="en-SG" dirty="0"/>
              <a:t>Logs from webservers</a:t>
            </a:r>
          </a:p>
          <a:p>
            <a:pPr lvl="1"/>
            <a:r>
              <a:rPr lang="en-SG" dirty="0"/>
              <a:t>Social media data</a:t>
            </a:r>
          </a:p>
          <a:p>
            <a:pPr lvl="1"/>
            <a:r>
              <a:rPr lang="en-SG" dirty="0"/>
              <a:t>Online repositories like US Census datasets</a:t>
            </a:r>
          </a:p>
          <a:p>
            <a:pPr lvl="1"/>
            <a:r>
              <a:rPr lang="en-SG" dirty="0"/>
              <a:t>Internal and external sources</a:t>
            </a:r>
          </a:p>
          <a:p>
            <a:r>
              <a:rPr lang="en-SG" dirty="0"/>
              <a:t>Data quality, control, integrity, governance</a:t>
            </a:r>
          </a:p>
          <a:p>
            <a:r>
              <a:rPr lang="en-SG" dirty="0"/>
              <a:t>Goal: Sourcing data that can value add to solve business problems</a:t>
            </a:r>
          </a:p>
          <a:p>
            <a:endParaRPr lang="en-US" dirty="0"/>
          </a:p>
        </p:txBody>
      </p:sp>
    </p:spTree>
    <p:custDataLst>
      <p:tags r:id="rId1"/>
    </p:custDataLst>
    <p:extLst>
      <p:ext uri="{BB962C8B-B14F-4D97-AF65-F5344CB8AC3E}">
        <p14:creationId xmlns:p14="http://schemas.microsoft.com/office/powerpoint/2010/main" val="4275073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170C-B3F6-F646-A4FD-A2796EB8679F}"/>
              </a:ext>
            </a:extLst>
          </p:cNvPr>
          <p:cNvSpPr>
            <a:spLocks noGrp="1"/>
          </p:cNvSpPr>
          <p:nvPr>
            <p:ph type="title"/>
          </p:nvPr>
        </p:nvSpPr>
        <p:spPr/>
        <p:txBody>
          <a:bodyPr/>
          <a:lstStyle/>
          <a:p>
            <a:r>
              <a:rPr lang="en-SG"/>
              <a:t>Data Preparation</a:t>
            </a:r>
            <a:endParaRPr lang="en-US" dirty="0"/>
          </a:p>
        </p:txBody>
      </p:sp>
      <p:sp>
        <p:nvSpPr>
          <p:cNvPr id="3" name="Content Placeholder 2">
            <a:extLst>
              <a:ext uri="{FF2B5EF4-FFF2-40B4-BE49-F238E27FC236}">
                <a16:creationId xmlns:a16="http://schemas.microsoft.com/office/drawing/2014/main" id="{231DD90A-0CC5-2844-A096-444DEC7CF7F9}"/>
              </a:ext>
            </a:extLst>
          </p:cNvPr>
          <p:cNvSpPr>
            <a:spLocks noGrp="1"/>
          </p:cNvSpPr>
          <p:nvPr>
            <p:ph idx="1"/>
          </p:nvPr>
        </p:nvSpPr>
        <p:spPr/>
        <p:txBody>
          <a:bodyPr>
            <a:normAutofit fontScale="92500" lnSpcReduction="20000"/>
          </a:bodyPr>
          <a:lstStyle/>
          <a:p>
            <a:r>
              <a:rPr lang="en-SG" dirty="0"/>
              <a:t>Also called data cleaning or data wrangling</a:t>
            </a:r>
          </a:p>
          <a:p>
            <a:r>
              <a:rPr lang="en-SG" dirty="0"/>
              <a:t>Identification of various data quality issues – missing data, inconsistent, semantic errors </a:t>
            </a:r>
          </a:p>
          <a:p>
            <a:r>
              <a:rPr lang="en-SG" dirty="0"/>
              <a:t>Data often not in a usable format </a:t>
            </a:r>
          </a:p>
          <a:p>
            <a:r>
              <a:rPr lang="en-SG" dirty="0"/>
              <a:t>Manually clean and reformat the data</a:t>
            </a:r>
          </a:p>
          <a:p>
            <a:r>
              <a:rPr lang="en-SG" dirty="0"/>
              <a:t>Identify potential problems that may affect down stream analysis</a:t>
            </a:r>
          </a:p>
          <a:p>
            <a:r>
              <a:rPr lang="en-SG" dirty="0"/>
              <a:t>Assumptions</a:t>
            </a:r>
          </a:p>
          <a:p>
            <a:r>
              <a:rPr lang="en-SG" dirty="0"/>
              <a:t>Exploratory data analysis is an integral part of this process</a:t>
            </a:r>
          </a:p>
          <a:p>
            <a:pPr lvl="1"/>
            <a:r>
              <a:rPr lang="en-SG" dirty="0"/>
              <a:t>Identification of outliers, anomalies and patterns</a:t>
            </a:r>
          </a:p>
          <a:p>
            <a:pPr lvl="1"/>
            <a:r>
              <a:rPr lang="en-SG" dirty="0"/>
              <a:t>What can we use this data for?</a:t>
            </a:r>
          </a:p>
          <a:p>
            <a:r>
              <a:rPr lang="en-SG" dirty="0"/>
              <a:t>Goal: Data that can be easily analysed</a:t>
            </a:r>
          </a:p>
          <a:p>
            <a:endParaRPr lang="en-SG" dirty="0"/>
          </a:p>
        </p:txBody>
      </p:sp>
      <p:sp>
        <p:nvSpPr>
          <p:cNvPr id="8" name="TextBox 7">
            <a:extLst>
              <a:ext uri="{FF2B5EF4-FFF2-40B4-BE49-F238E27FC236}">
                <a16:creationId xmlns:a16="http://schemas.microsoft.com/office/drawing/2014/main" id="{EEECAED3-B02C-2F4D-9A2C-94223F1A6A0D}"/>
              </a:ext>
            </a:extLst>
          </p:cNvPr>
          <p:cNvSpPr txBox="1"/>
          <p:nvPr/>
        </p:nvSpPr>
        <p:spPr>
          <a:xfrm>
            <a:off x="6561056" y="213360"/>
            <a:ext cx="5194169" cy="1477328"/>
          </a:xfrm>
          <a:prstGeom prst="rect">
            <a:avLst/>
          </a:prstGeom>
          <a:noFill/>
        </p:spPr>
        <p:txBody>
          <a:bodyPr wrap="square" rtlCol="0">
            <a:spAutoFit/>
          </a:bodyPr>
          <a:lstStyle/>
          <a:p>
            <a:r>
              <a:rPr lang="en-US" i="1" dirty="0"/>
              <a:t>“Exploratory </a:t>
            </a:r>
            <a:r>
              <a:rPr lang="en-SG" i="1" dirty="0"/>
              <a:t>data analysis” is an attitude, a state of flexibility, a willingness to look for those things that we believe are not there, as well as those we believe to be there. — John Tukey</a:t>
            </a:r>
            <a:r>
              <a:rPr lang="en-US" i="1" dirty="0"/>
              <a:t> </a:t>
            </a:r>
          </a:p>
        </p:txBody>
      </p:sp>
    </p:spTree>
    <p:custDataLst>
      <p:tags r:id="rId1"/>
    </p:custDataLst>
    <p:extLst>
      <p:ext uri="{BB962C8B-B14F-4D97-AF65-F5344CB8AC3E}">
        <p14:creationId xmlns:p14="http://schemas.microsoft.com/office/powerpoint/2010/main" val="3420040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2A178-F5B4-1243-81B2-A16964D3A91D}"/>
              </a:ext>
            </a:extLst>
          </p:cNvPr>
          <p:cNvSpPr>
            <a:spLocks noGrp="1"/>
          </p:cNvSpPr>
          <p:nvPr>
            <p:ph type="title"/>
          </p:nvPr>
        </p:nvSpPr>
        <p:spPr/>
        <p:txBody>
          <a:bodyPr/>
          <a:lstStyle/>
          <a:p>
            <a:r>
              <a:rPr lang="en-SG"/>
              <a:t>Hypothesis and Modelling</a:t>
            </a:r>
            <a:endParaRPr lang="en-US" dirty="0"/>
          </a:p>
        </p:txBody>
      </p:sp>
      <p:sp>
        <p:nvSpPr>
          <p:cNvPr id="3" name="Content Placeholder 2">
            <a:extLst>
              <a:ext uri="{FF2B5EF4-FFF2-40B4-BE49-F238E27FC236}">
                <a16:creationId xmlns:a16="http://schemas.microsoft.com/office/drawing/2014/main" id="{14D0863C-9B60-0342-9907-9C8B018499FD}"/>
              </a:ext>
            </a:extLst>
          </p:cNvPr>
          <p:cNvSpPr>
            <a:spLocks noGrp="1"/>
          </p:cNvSpPr>
          <p:nvPr>
            <p:ph idx="1"/>
          </p:nvPr>
        </p:nvSpPr>
        <p:spPr/>
        <p:txBody>
          <a:bodyPr>
            <a:normAutofit/>
          </a:bodyPr>
          <a:lstStyle/>
          <a:p>
            <a:r>
              <a:rPr lang="en-SG" dirty="0"/>
              <a:t>Apply machine learning techniques to obtain meaningful business insights from data. </a:t>
            </a:r>
          </a:p>
          <a:p>
            <a:r>
              <a:rPr lang="en-SG" dirty="0"/>
              <a:t>Multiple machine learning models are used </a:t>
            </a:r>
          </a:p>
          <a:p>
            <a:r>
              <a:rPr lang="en-SG" dirty="0"/>
              <a:t>Model selection</a:t>
            </a:r>
          </a:p>
          <a:p>
            <a:pPr lvl="1"/>
            <a:r>
              <a:rPr lang="en-SG" dirty="0"/>
              <a:t>Train, validate and test</a:t>
            </a:r>
          </a:p>
          <a:p>
            <a:r>
              <a:rPr lang="en-SG" dirty="0"/>
              <a:t>Goal: Derive meaningful business insights</a:t>
            </a:r>
          </a:p>
          <a:p>
            <a:endParaRPr lang="en-US" dirty="0"/>
          </a:p>
        </p:txBody>
      </p:sp>
    </p:spTree>
    <p:custDataLst>
      <p:tags r:id="rId1"/>
    </p:custDataLst>
    <p:extLst>
      <p:ext uri="{BB962C8B-B14F-4D97-AF65-F5344CB8AC3E}">
        <p14:creationId xmlns:p14="http://schemas.microsoft.com/office/powerpoint/2010/main" val="41387484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31B6-6EAF-8E42-9FD8-6CC6BB62F302}"/>
              </a:ext>
            </a:extLst>
          </p:cNvPr>
          <p:cNvSpPr>
            <a:spLocks noGrp="1"/>
          </p:cNvSpPr>
          <p:nvPr>
            <p:ph type="title"/>
          </p:nvPr>
        </p:nvSpPr>
        <p:spPr/>
        <p:txBody>
          <a:bodyPr/>
          <a:lstStyle/>
          <a:p>
            <a:r>
              <a:rPr lang="en-SG"/>
              <a:t>Evaluation and Interpretation</a:t>
            </a:r>
            <a:endParaRPr lang="en-US" dirty="0"/>
          </a:p>
        </p:txBody>
      </p:sp>
      <p:sp>
        <p:nvSpPr>
          <p:cNvPr id="3" name="Content Placeholder 2">
            <a:extLst>
              <a:ext uri="{FF2B5EF4-FFF2-40B4-BE49-F238E27FC236}">
                <a16:creationId xmlns:a16="http://schemas.microsoft.com/office/drawing/2014/main" id="{99D8CF70-75DF-9E46-962C-6BF86319AC77}"/>
              </a:ext>
            </a:extLst>
          </p:cNvPr>
          <p:cNvSpPr>
            <a:spLocks noGrp="1"/>
          </p:cNvSpPr>
          <p:nvPr>
            <p:ph idx="1"/>
          </p:nvPr>
        </p:nvSpPr>
        <p:spPr/>
        <p:txBody>
          <a:bodyPr>
            <a:normAutofit/>
          </a:bodyPr>
          <a:lstStyle/>
          <a:p>
            <a:r>
              <a:rPr lang="en-SG" dirty="0"/>
              <a:t>Evaluation</a:t>
            </a:r>
          </a:p>
          <a:p>
            <a:r>
              <a:rPr lang="en-SG" dirty="0"/>
              <a:t>Continuous</a:t>
            </a:r>
          </a:p>
          <a:p>
            <a:pPr lvl="1"/>
            <a:r>
              <a:rPr lang="en-SG" dirty="0"/>
              <a:t>RMSE (root mean squared error) </a:t>
            </a:r>
          </a:p>
          <a:p>
            <a:r>
              <a:rPr lang="en-SG" dirty="0"/>
              <a:t>Classification</a:t>
            </a:r>
          </a:p>
          <a:p>
            <a:pPr lvl="1"/>
            <a:r>
              <a:rPr lang="en-SG" dirty="0"/>
              <a:t>Average accuracy, AUC and log loss</a:t>
            </a:r>
          </a:p>
          <a:p>
            <a:r>
              <a:rPr lang="en-SG" dirty="0"/>
              <a:t>Train, validate, test</a:t>
            </a:r>
          </a:p>
          <a:p>
            <a:endParaRPr lang="en-US" dirty="0"/>
          </a:p>
        </p:txBody>
      </p:sp>
    </p:spTree>
    <p:custDataLst>
      <p:tags r:id="rId1"/>
    </p:custDataLst>
    <p:extLst>
      <p:ext uri="{BB962C8B-B14F-4D97-AF65-F5344CB8AC3E}">
        <p14:creationId xmlns:p14="http://schemas.microsoft.com/office/powerpoint/2010/main" val="17568736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F80C-B01B-5546-BE40-B60C613602BF}"/>
              </a:ext>
            </a:extLst>
          </p:cNvPr>
          <p:cNvSpPr>
            <a:spLocks noGrp="1"/>
          </p:cNvSpPr>
          <p:nvPr>
            <p:ph type="title"/>
          </p:nvPr>
        </p:nvSpPr>
        <p:spPr/>
        <p:txBody>
          <a:bodyPr/>
          <a:lstStyle/>
          <a:p>
            <a:r>
              <a:rPr lang="en-SG" dirty="0"/>
              <a:t>Deployment</a:t>
            </a:r>
            <a:endParaRPr lang="en-US" dirty="0"/>
          </a:p>
        </p:txBody>
      </p:sp>
      <p:sp>
        <p:nvSpPr>
          <p:cNvPr id="3" name="Content Placeholder 2">
            <a:extLst>
              <a:ext uri="{FF2B5EF4-FFF2-40B4-BE49-F238E27FC236}">
                <a16:creationId xmlns:a16="http://schemas.microsoft.com/office/drawing/2014/main" id="{409F14BF-BC8B-514B-A752-8EC24B7F13C6}"/>
              </a:ext>
            </a:extLst>
          </p:cNvPr>
          <p:cNvSpPr>
            <a:spLocks noGrp="1"/>
          </p:cNvSpPr>
          <p:nvPr>
            <p:ph idx="1"/>
          </p:nvPr>
        </p:nvSpPr>
        <p:spPr/>
        <p:txBody>
          <a:bodyPr/>
          <a:lstStyle/>
          <a:p>
            <a:r>
              <a:rPr lang="en-SG" dirty="0"/>
              <a:t>Pilot</a:t>
            </a:r>
          </a:p>
          <a:p>
            <a:r>
              <a:rPr lang="en-SG" dirty="0"/>
              <a:t>Test</a:t>
            </a:r>
          </a:p>
          <a:p>
            <a:r>
              <a:rPr lang="en-SG" dirty="0"/>
              <a:t>Production</a:t>
            </a:r>
          </a:p>
          <a:p>
            <a:r>
              <a:rPr lang="en-SG" dirty="0">
                <a:hlinkClick r:id="rId3"/>
              </a:rPr>
              <a:t>Continuous Delivery</a:t>
            </a:r>
            <a:endParaRPr lang="en-US" dirty="0"/>
          </a:p>
        </p:txBody>
      </p:sp>
    </p:spTree>
    <p:custDataLst>
      <p:tags r:id="rId1"/>
    </p:custDataLst>
    <p:extLst>
      <p:ext uri="{BB962C8B-B14F-4D97-AF65-F5344CB8AC3E}">
        <p14:creationId xmlns:p14="http://schemas.microsoft.com/office/powerpoint/2010/main" val="2711134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A5397-E4F4-2F42-A807-65C9B0CF4682}"/>
              </a:ext>
            </a:extLst>
          </p:cNvPr>
          <p:cNvSpPr>
            <a:spLocks noGrp="1"/>
          </p:cNvSpPr>
          <p:nvPr>
            <p:ph type="title"/>
          </p:nvPr>
        </p:nvSpPr>
        <p:spPr/>
        <p:txBody>
          <a:bodyPr/>
          <a:lstStyle/>
          <a:p>
            <a:r>
              <a:rPr lang="en-SG"/>
              <a:t>Operations/Maintenance</a:t>
            </a:r>
            <a:endParaRPr lang="en-US" dirty="0"/>
          </a:p>
        </p:txBody>
      </p:sp>
      <p:sp>
        <p:nvSpPr>
          <p:cNvPr id="3" name="Content Placeholder 2">
            <a:extLst>
              <a:ext uri="{FF2B5EF4-FFF2-40B4-BE49-F238E27FC236}">
                <a16:creationId xmlns:a16="http://schemas.microsoft.com/office/drawing/2014/main" id="{21D37ED1-3AD8-4446-B77C-D58456161B27}"/>
              </a:ext>
            </a:extLst>
          </p:cNvPr>
          <p:cNvSpPr>
            <a:spLocks noGrp="1"/>
          </p:cNvSpPr>
          <p:nvPr>
            <p:ph idx="1"/>
          </p:nvPr>
        </p:nvSpPr>
        <p:spPr/>
        <p:txBody>
          <a:bodyPr/>
          <a:lstStyle/>
          <a:p>
            <a:r>
              <a:rPr lang="en-SG" dirty="0"/>
              <a:t>Continuous monitoring </a:t>
            </a:r>
          </a:p>
          <a:p>
            <a:r>
              <a:rPr lang="en-SG" dirty="0"/>
              <a:t>Product Maintenance</a:t>
            </a:r>
          </a:p>
          <a:p>
            <a:r>
              <a:rPr lang="en-SG" dirty="0"/>
              <a:t>Performance monitoring</a:t>
            </a:r>
          </a:p>
          <a:p>
            <a:r>
              <a:rPr lang="en-SG" dirty="0"/>
              <a:t>Keep an eye out for performance degradation</a:t>
            </a:r>
          </a:p>
        </p:txBody>
      </p:sp>
    </p:spTree>
    <p:custDataLst>
      <p:tags r:id="rId1"/>
    </p:custDataLst>
    <p:extLst>
      <p:ext uri="{BB962C8B-B14F-4D97-AF65-F5344CB8AC3E}">
        <p14:creationId xmlns:p14="http://schemas.microsoft.com/office/powerpoint/2010/main" val="1998059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p:txBody>
          <a:bodyPr/>
          <a:lstStyle/>
          <a:p>
            <a:r>
              <a:rPr lang="en-US"/>
              <a:t>Some Terminologies</a:t>
            </a:r>
          </a:p>
        </p:txBody>
      </p:sp>
      <p:sp>
        <p:nvSpPr>
          <p:cNvPr id="309" name="Shape 309"/>
          <p:cNvSpPr txBox="1">
            <a:spLocks noGrp="1"/>
          </p:cNvSpPr>
          <p:nvPr>
            <p:ph idx="1"/>
          </p:nvPr>
        </p:nvSpPr>
        <p:spPr/>
        <p:txBody>
          <a:bodyPr>
            <a:normAutofit fontScale="92500" lnSpcReduction="20000"/>
          </a:bodyPr>
          <a:lstStyle/>
          <a:p>
            <a:r>
              <a:rPr lang="en-SG">
                <a:hlinkClick r:id="rId4"/>
              </a:rPr>
              <a:t>Analytics</a:t>
            </a:r>
            <a:endParaRPr lang="en-SG"/>
          </a:p>
          <a:p>
            <a:pPr lvl="1"/>
            <a:r>
              <a:rPr lang="en-SG"/>
              <a:t>Analytics is the discovery, interpretation, and communication of meaningful patterns in data. Especially valuable in areas rich with recorded information, analytics relies on the simultaneous application of statistics, computer programming and operations research to quantify performance.</a:t>
            </a:r>
          </a:p>
          <a:p>
            <a:pPr lvl="1"/>
            <a:r>
              <a:rPr lang="en-SG"/>
              <a:t>Multidisciplinary. </a:t>
            </a:r>
          </a:p>
          <a:p>
            <a:pPr lvl="1"/>
            <a:r>
              <a:rPr lang="en-SG"/>
              <a:t>Extensive use of data analysis. </a:t>
            </a:r>
          </a:p>
          <a:p>
            <a:pPr lvl="1"/>
            <a:r>
              <a:rPr lang="en-SG"/>
              <a:t>Insights used to recommend action or to guide business decision making.</a:t>
            </a:r>
          </a:p>
          <a:p>
            <a:pPr lvl="1"/>
            <a:r>
              <a:rPr lang="en-SG"/>
              <a:t>Individual analyses forms part of it</a:t>
            </a:r>
          </a:p>
          <a:p>
            <a:pPr lvl="1"/>
            <a:r>
              <a:rPr lang="en-SG"/>
              <a:t>Concerned with the entire methodology. </a:t>
            </a:r>
          </a:p>
          <a:p>
            <a:r>
              <a:rPr lang="en-SG">
                <a:hlinkClick r:id="rId5"/>
              </a:rPr>
              <a:t>Analysis</a:t>
            </a:r>
            <a:endParaRPr lang="en-SG"/>
          </a:p>
          <a:p>
            <a:pPr lvl="1"/>
            <a:r>
              <a:rPr lang="en-SG"/>
              <a:t>Extensive use of mathematics and statistics</a:t>
            </a:r>
          </a:p>
          <a:p>
            <a:pPr lvl="1"/>
            <a:r>
              <a:rPr lang="en-SG"/>
              <a:t>Make use of descriptive techniques and predictive models</a:t>
            </a:r>
          </a:p>
        </p:txBody>
      </p:sp>
      <p:sp>
        <p:nvSpPr>
          <p:cNvPr id="310" name="Shape 310"/>
          <p:cNvSpPr txBox="1">
            <a:spLocks noGrp="1"/>
          </p:cNvSpPr>
          <p:nvPr>
            <p:ph type="sldNum" sz="quarter" idx="12"/>
          </p:nvPr>
        </p:nvSpPr>
        <p:spPr/>
        <p:txBody>
          <a:bodyPr/>
          <a:lstStyle/>
          <a:p>
            <a:fld id="{00000000-1234-1234-1234-123412341234}" type="slidenum">
              <a:rPr lang="en-US" smtClean="0"/>
              <a:pPr/>
              <a:t>13</a:t>
            </a:fld>
            <a:endParaRPr lang="en-US"/>
          </a:p>
        </p:txBody>
      </p:sp>
    </p:spTree>
    <p:custDataLst>
      <p:tags r:id="rId1"/>
    </p:custDataLst>
    <p:extLst>
      <p:ext uri="{BB962C8B-B14F-4D97-AF65-F5344CB8AC3E}">
        <p14:creationId xmlns:p14="http://schemas.microsoft.com/office/powerpoint/2010/main" val="24200930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362C-1CBD-294F-8238-17CEF3D21A97}"/>
              </a:ext>
            </a:extLst>
          </p:cNvPr>
          <p:cNvSpPr>
            <a:spLocks noGrp="1"/>
          </p:cNvSpPr>
          <p:nvPr>
            <p:ph type="title"/>
          </p:nvPr>
        </p:nvSpPr>
        <p:spPr/>
        <p:txBody>
          <a:bodyPr/>
          <a:lstStyle/>
          <a:p>
            <a:r>
              <a:rPr lang="en-SG" dirty="0"/>
              <a:t>Optimisation</a:t>
            </a:r>
            <a:endParaRPr lang="en-US" dirty="0"/>
          </a:p>
        </p:txBody>
      </p:sp>
      <p:sp>
        <p:nvSpPr>
          <p:cNvPr id="3" name="Content Placeholder 2">
            <a:extLst>
              <a:ext uri="{FF2B5EF4-FFF2-40B4-BE49-F238E27FC236}">
                <a16:creationId xmlns:a16="http://schemas.microsoft.com/office/drawing/2014/main" id="{FADDA65F-7C28-3E49-BF3C-C2AE041A24D7}"/>
              </a:ext>
            </a:extLst>
          </p:cNvPr>
          <p:cNvSpPr>
            <a:spLocks noGrp="1"/>
          </p:cNvSpPr>
          <p:nvPr>
            <p:ph idx="1"/>
          </p:nvPr>
        </p:nvSpPr>
        <p:spPr/>
        <p:txBody>
          <a:bodyPr>
            <a:normAutofit/>
          </a:bodyPr>
          <a:lstStyle/>
          <a:p>
            <a:r>
              <a:rPr lang="en-SG" dirty="0"/>
              <a:t>Continuous retraining of the machine learning model</a:t>
            </a:r>
          </a:p>
          <a:p>
            <a:r>
              <a:rPr lang="en-SG" dirty="0"/>
              <a:t>Batch and online learning:</a:t>
            </a:r>
          </a:p>
          <a:p>
            <a:pPr lvl="1"/>
            <a:r>
              <a:rPr lang="en-SG" dirty="0"/>
              <a:t>Batch learning. The model / system cannot learn incrementally. It must be training using all available data. Frequently called offline learning. All the data are used to train the model. The model is then put into production and no learning takes place while it is in production.</a:t>
            </a:r>
          </a:p>
          <a:p>
            <a:pPr lvl="1"/>
            <a:r>
              <a:rPr lang="en-SG" dirty="0"/>
              <a:t>Online learning. Train the model incrementally by feeding mini-batches and works well for system with continuous streams of data</a:t>
            </a:r>
          </a:p>
          <a:p>
            <a:pPr lvl="1"/>
            <a:endParaRPr lang="en-SG" dirty="0"/>
          </a:p>
          <a:p>
            <a:pPr lvl="1"/>
            <a:endParaRPr lang="en-SG" dirty="0"/>
          </a:p>
        </p:txBody>
      </p:sp>
    </p:spTree>
    <p:custDataLst>
      <p:tags r:id="rId1"/>
    </p:custDataLst>
    <p:extLst>
      <p:ext uri="{BB962C8B-B14F-4D97-AF65-F5344CB8AC3E}">
        <p14:creationId xmlns:p14="http://schemas.microsoft.com/office/powerpoint/2010/main" val="1032146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p:txBody>
          <a:bodyPr/>
          <a:lstStyle/>
          <a:p>
            <a:r>
              <a:rPr lang="en-US" dirty="0"/>
              <a:t>Analytics Job Roles</a:t>
            </a:r>
          </a:p>
        </p:txBody>
      </p:sp>
      <p:sp>
        <p:nvSpPr>
          <p:cNvPr id="3" name="Text Placeholder 2">
            <a:extLst>
              <a:ext uri="{FF2B5EF4-FFF2-40B4-BE49-F238E27FC236}">
                <a16:creationId xmlns:a16="http://schemas.microsoft.com/office/drawing/2014/main" id="{4461D637-25EC-4A7C-88F0-A259BF1CE88D}"/>
              </a:ext>
            </a:extLst>
          </p:cNvPr>
          <p:cNvSpPr>
            <a:spLocks noGrp="1"/>
          </p:cNvSpPr>
          <p:nvPr>
            <p:ph type="body" idx="1"/>
          </p:nvPr>
        </p:nvSpPr>
        <p:spPr/>
        <p:txBody>
          <a:bodyPr/>
          <a:lstStyle/>
          <a:p>
            <a:endParaRPr lang="en-SG"/>
          </a:p>
        </p:txBody>
      </p:sp>
    </p:spTree>
    <p:custDataLst>
      <p:tags r:id="rId1"/>
    </p:custDataLst>
    <p:extLst>
      <p:ext uri="{BB962C8B-B14F-4D97-AF65-F5344CB8AC3E}">
        <p14:creationId xmlns:p14="http://schemas.microsoft.com/office/powerpoint/2010/main" val="481537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749A-463F-0545-B012-A8C11D8825D8}"/>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91481C8-E3CB-DC49-9591-F705F028DF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027906"/>
            <a:ext cx="12215767" cy="5283442"/>
          </a:xfrm>
        </p:spPr>
      </p:pic>
      <p:sp>
        <p:nvSpPr>
          <p:cNvPr id="7" name="Shape 303">
            <a:extLst>
              <a:ext uri="{FF2B5EF4-FFF2-40B4-BE49-F238E27FC236}">
                <a16:creationId xmlns:a16="http://schemas.microsoft.com/office/drawing/2014/main" id="{FD459C3D-0D29-5E44-9F2C-7C94657EDB1D}"/>
              </a:ext>
            </a:extLst>
          </p:cNvPr>
          <p:cNvSpPr txBox="1"/>
          <p:nvPr/>
        </p:nvSpPr>
        <p:spPr>
          <a:xfrm>
            <a:off x="838200" y="6323093"/>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329603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8" name="Title 7">
            <a:extLst>
              <a:ext uri="{FF2B5EF4-FFF2-40B4-BE49-F238E27FC236}">
                <a16:creationId xmlns:a16="http://schemas.microsoft.com/office/drawing/2014/main" id="{204A6681-EE96-4F67-A9D7-C1B1834A9B56}"/>
              </a:ext>
            </a:extLst>
          </p:cNvPr>
          <p:cNvSpPr>
            <a:spLocks noGrp="1"/>
          </p:cNvSpPr>
          <p:nvPr>
            <p:ph type="title"/>
          </p:nvPr>
        </p:nvSpPr>
        <p:spPr/>
        <p:txBody>
          <a:bodyPr/>
          <a:lstStyle/>
          <a:p>
            <a:r>
              <a:rPr lang="en-SG" dirty="0"/>
              <a:t>Data Analyst</a:t>
            </a:r>
          </a:p>
        </p:txBody>
      </p:sp>
      <p:sp>
        <p:nvSpPr>
          <p:cNvPr id="9" name="Content Placeholder 8">
            <a:extLst>
              <a:ext uri="{FF2B5EF4-FFF2-40B4-BE49-F238E27FC236}">
                <a16:creationId xmlns:a16="http://schemas.microsoft.com/office/drawing/2014/main" id="{54FA490C-C1A0-4A9D-97C8-37E570855CFD}"/>
              </a:ext>
            </a:extLst>
          </p:cNvPr>
          <p:cNvSpPr>
            <a:spLocks noGrp="1"/>
          </p:cNvSpPr>
          <p:nvPr>
            <p:ph idx="1"/>
          </p:nvPr>
        </p:nvSpPr>
        <p:spPr/>
        <p:txBody>
          <a:bodyPr>
            <a:normAutofit fontScale="92500" lnSpcReduction="20000"/>
          </a:bodyPr>
          <a:lstStyle/>
          <a:p>
            <a:r>
              <a:rPr lang="en-SG" dirty="0"/>
              <a:t>Query and process data, provide reports, summarize and visualize data. </a:t>
            </a:r>
          </a:p>
          <a:p>
            <a:r>
              <a:rPr lang="en-SG" dirty="0"/>
              <a:t>Strong understanding of how to leverage existing tools and methods to solve a problem, and help people from across the company understand specific queries with ad-hoc reports and charts.</a:t>
            </a:r>
          </a:p>
          <a:p>
            <a:r>
              <a:rPr lang="en-SG" dirty="0"/>
              <a:t>Not expected to deal with analysing big data, </a:t>
            </a:r>
          </a:p>
          <a:p>
            <a:r>
              <a:rPr lang="en-SG" dirty="0"/>
              <a:t>Not expected to have the mathematical or research background to develop new algorithms for specific problems.</a:t>
            </a:r>
          </a:p>
          <a:p>
            <a:r>
              <a:rPr lang="en-SG" b="1" dirty="0"/>
              <a:t>Skills</a:t>
            </a:r>
            <a:r>
              <a:rPr lang="en-SG" dirty="0"/>
              <a:t>: Data Analysts need to have a baseline understanding of some core skills: statistics, data munging, data visualization, exploratory data analysis,</a:t>
            </a:r>
          </a:p>
          <a:p>
            <a:r>
              <a:rPr lang="en-SG" b="1" dirty="0"/>
              <a:t>Tools</a:t>
            </a:r>
            <a:r>
              <a:rPr lang="en-SG" dirty="0"/>
              <a:t>: Microsoft Excel, SPSS, SPSS Modeler, SAS, SAS Miner, SQL, Microsoft Access, Tableau, SSAS.</a:t>
            </a:r>
          </a:p>
          <a:p>
            <a:endParaRPr lang="en-SG" dirty="0"/>
          </a:p>
        </p:txBody>
      </p:sp>
      <p:sp>
        <p:nvSpPr>
          <p:cNvPr id="2" name="TextBox 1">
            <a:extLst>
              <a:ext uri="{FF2B5EF4-FFF2-40B4-BE49-F238E27FC236}">
                <a16:creationId xmlns:a16="http://schemas.microsoft.com/office/drawing/2014/main" id="{436195BA-E9A5-4A62-9C1A-D47FB43EBB19}"/>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4"/>
              </a:rPr>
              <a:t>Cognitive</a:t>
            </a:r>
            <a:endParaRPr lang="en-SG" dirty="0"/>
          </a:p>
        </p:txBody>
      </p:sp>
    </p:spTree>
    <p:custDataLst>
      <p:tags r:id="rId1"/>
    </p:custDataLst>
    <p:extLst>
      <p:ext uri="{BB962C8B-B14F-4D97-AF65-F5344CB8AC3E}">
        <p14:creationId xmlns:p14="http://schemas.microsoft.com/office/powerpoint/2010/main" val="2448565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E390-6FC5-49C3-8ECA-03218258F372}"/>
              </a:ext>
            </a:extLst>
          </p:cNvPr>
          <p:cNvSpPr>
            <a:spLocks noGrp="1"/>
          </p:cNvSpPr>
          <p:nvPr>
            <p:ph type="title"/>
          </p:nvPr>
        </p:nvSpPr>
        <p:spPr/>
        <p:txBody>
          <a:bodyPr/>
          <a:lstStyle/>
          <a:p>
            <a:r>
              <a:rPr lang="en-SG" dirty="0"/>
              <a:t>Business Intelligence Developers</a:t>
            </a:r>
          </a:p>
        </p:txBody>
      </p:sp>
      <p:sp>
        <p:nvSpPr>
          <p:cNvPr id="3" name="Content Placeholder 2">
            <a:extLst>
              <a:ext uri="{FF2B5EF4-FFF2-40B4-BE49-F238E27FC236}">
                <a16:creationId xmlns:a16="http://schemas.microsoft.com/office/drawing/2014/main" id="{1B9FE689-770F-4E79-9977-B128B15AEF4A}"/>
              </a:ext>
            </a:extLst>
          </p:cNvPr>
          <p:cNvSpPr>
            <a:spLocks noGrp="1"/>
          </p:cNvSpPr>
          <p:nvPr>
            <p:ph idx="1"/>
          </p:nvPr>
        </p:nvSpPr>
        <p:spPr/>
        <p:txBody>
          <a:bodyPr>
            <a:normAutofit fontScale="85000" lnSpcReduction="20000"/>
          </a:bodyPr>
          <a:lstStyle/>
          <a:p>
            <a:r>
              <a:rPr lang="en-SG" dirty="0"/>
              <a:t>Data experts that interact more closely with internal stakeholders to understand the reporting needs, and then to collect requirements, design, and build BI and reporting solutions for the company. </a:t>
            </a:r>
          </a:p>
          <a:p>
            <a:r>
              <a:rPr lang="en-SG" dirty="0"/>
              <a:t>Have to design, develop and support new and existing data warehouses, ETL packages, cubes, dashboards and analytical reports.</a:t>
            </a:r>
          </a:p>
          <a:p>
            <a:r>
              <a:rPr lang="en-SG" dirty="0"/>
              <a:t>Work with databases, both relational and multidimensional, and should have great SQL development skills to integrate data from different resources. </a:t>
            </a:r>
          </a:p>
          <a:p>
            <a:r>
              <a:rPr lang="en-SG" dirty="0"/>
              <a:t>Meet the enterprise-wide self-service needs. </a:t>
            </a:r>
          </a:p>
          <a:p>
            <a:r>
              <a:rPr lang="en-SG" dirty="0"/>
              <a:t>Not expected to perform data analyses.</a:t>
            </a:r>
          </a:p>
          <a:p>
            <a:r>
              <a:rPr lang="en-SG" b="1" dirty="0"/>
              <a:t>Skills</a:t>
            </a:r>
            <a:r>
              <a:rPr lang="en-SG" dirty="0"/>
              <a:t>: ETL, developing reports, OLAP, cubes, web intelligence, business objects design,</a:t>
            </a:r>
          </a:p>
          <a:p>
            <a:r>
              <a:rPr lang="en-SG" b="1" dirty="0"/>
              <a:t>Tools</a:t>
            </a:r>
            <a:r>
              <a:rPr lang="en-SG" dirty="0"/>
              <a:t>: Tableau, dashboard tools, SQL, SSAS, SSIS and SPSS Modeler.</a:t>
            </a:r>
          </a:p>
        </p:txBody>
      </p:sp>
      <p:sp>
        <p:nvSpPr>
          <p:cNvPr id="4" name="TextBox 3">
            <a:extLst>
              <a:ext uri="{FF2B5EF4-FFF2-40B4-BE49-F238E27FC236}">
                <a16:creationId xmlns:a16="http://schemas.microsoft.com/office/drawing/2014/main" id="{7C948F4B-914A-4BDF-8170-351FA3A1C7F4}"/>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3"/>
              </a:rPr>
              <a:t>Cognitive</a:t>
            </a:r>
            <a:endParaRPr lang="en-SG" dirty="0"/>
          </a:p>
        </p:txBody>
      </p:sp>
    </p:spTree>
    <p:custDataLst>
      <p:tags r:id="rId1"/>
    </p:custDataLst>
    <p:extLst>
      <p:ext uri="{BB962C8B-B14F-4D97-AF65-F5344CB8AC3E}">
        <p14:creationId xmlns:p14="http://schemas.microsoft.com/office/powerpoint/2010/main" val="23970876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43C5-585E-9340-8961-7BE0A0A83EBB}"/>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B2C83B0-5E7A-C74D-8E1D-7671EEE2D0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739" y="864704"/>
            <a:ext cx="12211929" cy="5312259"/>
          </a:xfrm>
        </p:spPr>
      </p:pic>
      <p:sp>
        <p:nvSpPr>
          <p:cNvPr id="6" name="Shape 303">
            <a:extLst>
              <a:ext uri="{FF2B5EF4-FFF2-40B4-BE49-F238E27FC236}">
                <a16:creationId xmlns:a16="http://schemas.microsoft.com/office/drawing/2014/main" id="{22ED7C5E-070B-E642-ADC0-60CFF749F8A0}"/>
              </a:ext>
            </a:extLst>
          </p:cNvPr>
          <p:cNvSpPr txBox="1"/>
          <p:nvPr/>
        </p:nvSpPr>
        <p:spPr>
          <a:xfrm>
            <a:off x="838200" y="6313666"/>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175319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5977-408A-9F47-BAEA-C48EE79D57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0B10515-A459-9B49-8DF2-3AE51967EC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027905"/>
            <a:ext cx="12210683" cy="5134355"/>
          </a:xfrm>
        </p:spPr>
      </p:pic>
      <p:sp>
        <p:nvSpPr>
          <p:cNvPr id="6" name="Shape 303">
            <a:extLst>
              <a:ext uri="{FF2B5EF4-FFF2-40B4-BE49-F238E27FC236}">
                <a16:creationId xmlns:a16="http://schemas.microsoft.com/office/drawing/2014/main" id="{A140EECF-9962-B641-9235-071AC39C6D93}"/>
              </a:ext>
            </a:extLst>
          </p:cNvPr>
          <p:cNvSpPr txBox="1"/>
          <p:nvPr/>
        </p:nvSpPr>
        <p:spPr>
          <a:xfrm>
            <a:off x="838200" y="6313666"/>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2292781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83BF-5061-43F5-A33D-CDE04DBB3296}"/>
              </a:ext>
            </a:extLst>
          </p:cNvPr>
          <p:cNvSpPr>
            <a:spLocks noGrp="1"/>
          </p:cNvSpPr>
          <p:nvPr>
            <p:ph type="title"/>
          </p:nvPr>
        </p:nvSpPr>
        <p:spPr/>
        <p:txBody>
          <a:bodyPr/>
          <a:lstStyle/>
          <a:p>
            <a:r>
              <a:rPr lang="en-SG" dirty="0"/>
              <a:t>Data Engineer</a:t>
            </a:r>
          </a:p>
        </p:txBody>
      </p:sp>
      <p:sp>
        <p:nvSpPr>
          <p:cNvPr id="3" name="Content Placeholder 2">
            <a:extLst>
              <a:ext uri="{FF2B5EF4-FFF2-40B4-BE49-F238E27FC236}">
                <a16:creationId xmlns:a16="http://schemas.microsoft.com/office/drawing/2014/main" id="{92D46380-E780-4005-B918-F2D7ECE80756}"/>
              </a:ext>
            </a:extLst>
          </p:cNvPr>
          <p:cNvSpPr>
            <a:spLocks noGrp="1"/>
          </p:cNvSpPr>
          <p:nvPr>
            <p:ph idx="1"/>
          </p:nvPr>
        </p:nvSpPr>
        <p:spPr/>
        <p:txBody>
          <a:bodyPr>
            <a:normAutofit fontScale="77500" lnSpcReduction="20000"/>
          </a:bodyPr>
          <a:lstStyle/>
          <a:p>
            <a:r>
              <a:rPr lang="en-SG" dirty="0"/>
              <a:t>Prepare the “big data” infrastructure to be analysed by Data Scientists. </a:t>
            </a:r>
          </a:p>
          <a:p>
            <a:r>
              <a:rPr lang="en-SG" dirty="0"/>
              <a:t>Software engineers who design, build, integrate data from various resources, and manage big data. </a:t>
            </a:r>
          </a:p>
          <a:p>
            <a:r>
              <a:rPr lang="en-SG" dirty="0"/>
              <a:t>Write complex queries on that, make sure it is easily accessible, works smoothly, and their goal is optimizing the performance of their company’s big data ecosystem.</a:t>
            </a:r>
          </a:p>
          <a:p>
            <a:r>
              <a:rPr lang="en-SG" dirty="0"/>
              <a:t>Might also run some ETL (Extract, Transform and Load) on top of big datasets and create big data warehouses that can be used for reporting or analysis by data scientists. </a:t>
            </a:r>
          </a:p>
          <a:p>
            <a:r>
              <a:rPr lang="en-SG" dirty="0"/>
              <a:t>Focus more on the design and architecture</a:t>
            </a:r>
          </a:p>
          <a:p>
            <a:r>
              <a:rPr lang="en-SG" dirty="0"/>
              <a:t>Not expected to know any machine learning or analytics for big data.</a:t>
            </a:r>
          </a:p>
          <a:p>
            <a:r>
              <a:rPr lang="en-SG" b="1" dirty="0"/>
              <a:t>Skills</a:t>
            </a:r>
            <a:r>
              <a:rPr lang="en-SG" dirty="0"/>
              <a:t>: Hadoop, MapReduce, Hive, Pig, Data streaming, NoSQL, SQL, programming.</a:t>
            </a:r>
          </a:p>
          <a:p>
            <a:r>
              <a:rPr lang="en-SG" b="1" dirty="0"/>
              <a:t>Tools</a:t>
            </a:r>
            <a:r>
              <a:rPr lang="en-SG" dirty="0"/>
              <a:t>: </a:t>
            </a:r>
            <a:r>
              <a:rPr lang="en-SG" dirty="0" err="1"/>
              <a:t>DashDB</a:t>
            </a:r>
            <a:r>
              <a:rPr lang="en-SG" dirty="0"/>
              <a:t>, MySQL, MongoDB, Cassandra</a:t>
            </a:r>
          </a:p>
        </p:txBody>
      </p:sp>
      <p:sp>
        <p:nvSpPr>
          <p:cNvPr id="4" name="TextBox 3">
            <a:extLst>
              <a:ext uri="{FF2B5EF4-FFF2-40B4-BE49-F238E27FC236}">
                <a16:creationId xmlns:a16="http://schemas.microsoft.com/office/drawing/2014/main" id="{4A2AD20A-3094-40F7-B8BB-C3584641B8F5}"/>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3"/>
              </a:rPr>
              <a:t>Cognitive</a:t>
            </a:r>
            <a:endParaRPr lang="en-SG" dirty="0"/>
          </a:p>
        </p:txBody>
      </p:sp>
    </p:spTree>
    <p:custDataLst>
      <p:tags r:id="rId1"/>
    </p:custDataLst>
    <p:extLst>
      <p:ext uri="{BB962C8B-B14F-4D97-AF65-F5344CB8AC3E}">
        <p14:creationId xmlns:p14="http://schemas.microsoft.com/office/powerpoint/2010/main" val="3907087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44DD-441F-1A4D-A18F-4726DC75BC1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D1191033-2916-EC4D-8ED4-930F725F5C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28736"/>
            <a:ext cx="12198124" cy="4933525"/>
          </a:xfrm>
        </p:spPr>
      </p:pic>
      <p:sp>
        <p:nvSpPr>
          <p:cNvPr id="7" name="Shape 303">
            <a:extLst>
              <a:ext uri="{FF2B5EF4-FFF2-40B4-BE49-F238E27FC236}">
                <a16:creationId xmlns:a16="http://schemas.microsoft.com/office/drawing/2014/main" id="{64E81EC5-4E89-3544-BB3D-5CBB60930F65}"/>
              </a:ext>
            </a:extLst>
          </p:cNvPr>
          <p:cNvSpPr txBox="1"/>
          <p:nvPr/>
        </p:nvSpPr>
        <p:spPr>
          <a:xfrm>
            <a:off x="838200" y="6323093"/>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96297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B55C-5A8E-49E2-B66F-9134A65252A7}"/>
              </a:ext>
            </a:extLst>
          </p:cNvPr>
          <p:cNvSpPr>
            <a:spLocks noGrp="1"/>
          </p:cNvSpPr>
          <p:nvPr>
            <p:ph type="title"/>
          </p:nvPr>
        </p:nvSpPr>
        <p:spPr/>
        <p:txBody>
          <a:bodyPr/>
          <a:lstStyle/>
          <a:p>
            <a:r>
              <a:rPr lang="en-SG" dirty="0"/>
              <a:t>Data Scientist</a:t>
            </a:r>
          </a:p>
        </p:txBody>
      </p:sp>
      <p:sp>
        <p:nvSpPr>
          <p:cNvPr id="3" name="Content Placeholder 2">
            <a:extLst>
              <a:ext uri="{FF2B5EF4-FFF2-40B4-BE49-F238E27FC236}">
                <a16:creationId xmlns:a16="http://schemas.microsoft.com/office/drawing/2014/main" id="{F2A8647B-DBE5-4ED5-8675-C2A40D9B45C3}"/>
              </a:ext>
            </a:extLst>
          </p:cNvPr>
          <p:cNvSpPr>
            <a:spLocks noGrp="1"/>
          </p:cNvSpPr>
          <p:nvPr>
            <p:ph idx="1"/>
          </p:nvPr>
        </p:nvSpPr>
        <p:spPr/>
        <p:txBody>
          <a:bodyPr>
            <a:normAutofit fontScale="92500"/>
          </a:bodyPr>
          <a:lstStyle/>
          <a:p>
            <a:r>
              <a:rPr lang="en-SG" dirty="0"/>
              <a:t>Turn raw data into purified insights. </a:t>
            </a:r>
          </a:p>
          <a:p>
            <a:r>
              <a:rPr lang="en-SG" dirty="0"/>
              <a:t>Apply statistics, machine learning and analytic approaches to solve critical business problems. </a:t>
            </a:r>
          </a:p>
          <a:p>
            <a:r>
              <a:rPr lang="en-SG" dirty="0"/>
              <a:t>Help organisations turn data into valuable and actionable insights.</a:t>
            </a:r>
          </a:p>
          <a:p>
            <a:r>
              <a:rPr lang="en-SG" dirty="0"/>
              <a:t>Can be considered as an advanced level of data analysis that is driven and automated by machine learning and computer science. </a:t>
            </a:r>
          </a:p>
          <a:p>
            <a:r>
              <a:rPr lang="en-SG" dirty="0"/>
              <a:t>In comparison with ‘data analysts’, in addition to data analytical skills, Data Scientists are expected to have strong programming skills, an ability to design new algorithms, handle big data, with some expertise in the domain knowledge.</a:t>
            </a:r>
          </a:p>
        </p:txBody>
      </p:sp>
      <p:sp>
        <p:nvSpPr>
          <p:cNvPr id="4" name="TextBox 3">
            <a:extLst>
              <a:ext uri="{FF2B5EF4-FFF2-40B4-BE49-F238E27FC236}">
                <a16:creationId xmlns:a16="http://schemas.microsoft.com/office/drawing/2014/main" id="{8F259819-FCAC-4EB3-BFE6-E2D770E34EDF}"/>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3"/>
              </a:rPr>
              <a:t>Cognitive</a:t>
            </a:r>
            <a:endParaRPr lang="en-SG" dirty="0"/>
          </a:p>
        </p:txBody>
      </p:sp>
    </p:spTree>
    <p:custDataLst>
      <p:tags r:id="rId1"/>
    </p:custDataLst>
    <p:extLst>
      <p:ext uri="{BB962C8B-B14F-4D97-AF65-F5344CB8AC3E}">
        <p14:creationId xmlns:p14="http://schemas.microsoft.com/office/powerpoint/2010/main" val="1104236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itle 1">
            <a:extLst>
              <a:ext uri="{FF2B5EF4-FFF2-40B4-BE49-F238E27FC236}">
                <a16:creationId xmlns:a16="http://schemas.microsoft.com/office/drawing/2014/main" id="{43AEFC0D-7B96-422C-8DED-56DF6F7F3E7B}"/>
              </a:ext>
            </a:extLst>
          </p:cNvPr>
          <p:cNvSpPr>
            <a:spLocks noGrp="1"/>
          </p:cNvSpPr>
          <p:nvPr>
            <p:ph type="title"/>
          </p:nvPr>
        </p:nvSpPr>
        <p:spPr/>
        <p:txBody>
          <a:bodyPr/>
          <a:lstStyle/>
          <a:p>
            <a:endParaRPr lang="en-SG"/>
          </a:p>
        </p:txBody>
      </p:sp>
      <p:pic>
        <p:nvPicPr>
          <p:cNvPr id="315" name="Shape 315" descr="aiQeT.png"/>
          <p:cNvPicPr preferRelativeResize="0">
            <a:picLocks noGrp="1" noChangeAspect="1"/>
          </p:cNvPicPr>
          <p:nvPr>
            <p:ph idx="1"/>
          </p:nvPr>
        </p:nvPicPr>
        <p:blipFill rotWithShape="1">
          <a:blip r:embed="rId4">
            <a:alphaModFix/>
          </a:blip>
          <a:stretch/>
        </p:blipFill>
        <p:spPr>
          <a:xfrm>
            <a:off x="3365500" y="318294"/>
            <a:ext cx="6413500" cy="6413500"/>
          </a:xfrm>
        </p:spPr>
      </p:pic>
      <p:sp>
        <p:nvSpPr>
          <p:cNvPr id="316" name="Shape 316"/>
          <p:cNvSpPr txBox="1"/>
          <p:nvPr/>
        </p:nvSpPr>
        <p:spPr>
          <a:xfrm>
            <a:off x="203201" y="5766913"/>
            <a:ext cx="2927954" cy="265588"/>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5"/>
              </a:rPr>
              <a:t>Stephan </a:t>
            </a:r>
            <a:r>
              <a:rPr lang="en-US" sz="1500" b="1" u="sng" dirty="0" err="1">
                <a:solidFill>
                  <a:schemeClr val="hlink"/>
                </a:solidFill>
                <a:latin typeface="Helvetica Neue"/>
                <a:ea typeface="Helvetica Neue"/>
                <a:cs typeface="Helvetica Neue"/>
                <a:sym typeface="Helvetica Neue"/>
                <a:hlinkClick r:id="rId5"/>
              </a:rPr>
              <a:t>Kolassa</a:t>
            </a:r>
            <a:endParaRPr sz="900" dirty="0"/>
          </a:p>
        </p:txBody>
      </p:sp>
    </p:spTree>
    <p:custDataLst>
      <p:tags r:id="rId1"/>
    </p:custDataLst>
    <p:extLst>
      <p:ext uri="{BB962C8B-B14F-4D97-AF65-F5344CB8AC3E}">
        <p14:creationId xmlns:p14="http://schemas.microsoft.com/office/powerpoint/2010/main" val="41885239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B55C-5A8E-49E2-B66F-9134A65252A7}"/>
              </a:ext>
            </a:extLst>
          </p:cNvPr>
          <p:cNvSpPr>
            <a:spLocks noGrp="1"/>
          </p:cNvSpPr>
          <p:nvPr>
            <p:ph type="title"/>
          </p:nvPr>
        </p:nvSpPr>
        <p:spPr/>
        <p:txBody>
          <a:bodyPr/>
          <a:lstStyle/>
          <a:p>
            <a:r>
              <a:rPr lang="en-SG" dirty="0"/>
              <a:t>Data Scientist</a:t>
            </a:r>
          </a:p>
        </p:txBody>
      </p:sp>
      <p:sp>
        <p:nvSpPr>
          <p:cNvPr id="3" name="Content Placeholder 2">
            <a:extLst>
              <a:ext uri="{FF2B5EF4-FFF2-40B4-BE49-F238E27FC236}">
                <a16:creationId xmlns:a16="http://schemas.microsoft.com/office/drawing/2014/main" id="{F2A8647B-DBE5-4ED5-8675-C2A40D9B45C3}"/>
              </a:ext>
            </a:extLst>
          </p:cNvPr>
          <p:cNvSpPr>
            <a:spLocks noGrp="1"/>
          </p:cNvSpPr>
          <p:nvPr>
            <p:ph idx="1"/>
          </p:nvPr>
        </p:nvSpPr>
        <p:spPr/>
        <p:txBody>
          <a:bodyPr>
            <a:normAutofit fontScale="92500" lnSpcReduction="20000"/>
          </a:bodyPr>
          <a:lstStyle/>
          <a:p>
            <a:r>
              <a:rPr lang="en-SG" dirty="0"/>
              <a:t>Expected to interpret and deliver the results of their findings, by visualization techniques, building data science apps, or narrating interesting stories about the solutions to their data (business) problems.</a:t>
            </a:r>
          </a:p>
          <a:p>
            <a:r>
              <a:rPr lang="en-SG" dirty="0"/>
              <a:t>Requires problem-solving skills and an understanding of traditional and new data analysis methods to build statistical models or discover patterns in data. May be presented with big data without a particular business problem in mind. </a:t>
            </a:r>
          </a:p>
          <a:p>
            <a:r>
              <a:rPr lang="en-SG" dirty="0"/>
              <a:t>Expected to explore the data, come up with the right questions, and provide interesting findings. </a:t>
            </a:r>
          </a:p>
          <a:p>
            <a:r>
              <a:rPr lang="en-SG" dirty="0"/>
              <a:t>To analyse the data, Data Scientists should have a very broad knowledge of different techniques in machine learning, data mining, statistics and big data infrastructures.</a:t>
            </a:r>
          </a:p>
        </p:txBody>
      </p:sp>
      <p:sp>
        <p:nvSpPr>
          <p:cNvPr id="4" name="TextBox 3">
            <a:extLst>
              <a:ext uri="{FF2B5EF4-FFF2-40B4-BE49-F238E27FC236}">
                <a16:creationId xmlns:a16="http://schemas.microsoft.com/office/drawing/2014/main" id="{8F259819-FCAC-4EB3-BFE6-E2D770E34EDF}"/>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4"/>
              </a:rPr>
              <a:t>Cognitive</a:t>
            </a:r>
            <a:endParaRPr lang="en-SG" dirty="0"/>
          </a:p>
        </p:txBody>
      </p:sp>
    </p:spTree>
    <p:custDataLst>
      <p:tags r:id="rId1"/>
    </p:custDataLst>
    <p:extLst>
      <p:ext uri="{BB962C8B-B14F-4D97-AF65-F5344CB8AC3E}">
        <p14:creationId xmlns:p14="http://schemas.microsoft.com/office/powerpoint/2010/main" val="1104236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B55C-5A8E-49E2-B66F-9134A65252A7}"/>
              </a:ext>
            </a:extLst>
          </p:cNvPr>
          <p:cNvSpPr>
            <a:spLocks noGrp="1"/>
          </p:cNvSpPr>
          <p:nvPr>
            <p:ph type="title"/>
          </p:nvPr>
        </p:nvSpPr>
        <p:spPr/>
        <p:txBody>
          <a:bodyPr/>
          <a:lstStyle/>
          <a:p>
            <a:r>
              <a:rPr lang="en-SG" dirty="0"/>
              <a:t>Data Scientist</a:t>
            </a:r>
          </a:p>
        </p:txBody>
      </p:sp>
      <p:sp>
        <p:nvSpPr>
          <p:cNvPr id="3" name="Content Placeholder 2">
            <a:extLst>
              <a:ext uri="{FF2B5EF4-FFF2-40B4-BE49-F238E27FC236}">
                <a16:creationId xmlns:a16="http://schemas.microsoft.com/office/drawing/2014/main" id="{F2A8647B-DBE5-4ED5-8675-C2A40D9B45C3}"/>
              </a:ext>
            </a:extLst>
          </p:cNvPr>
          <p:cNvSpPr>
            <a:spLocks noGrp="1"/>
          </p:cNvSpPr>
          <p:nvPr>
            <p:ph idx="1"/>
          </p:nvPr>
        </p:nvSpPr>
        <p:spPr/>
        <p:txBody>
          <a:bodyPr>
            <a:normAutofit/>
          </a:bodyPr>
          <a:lstStyle/>
          <a:p>
            <a:r>
              <a:rPr lang="en-SG" dirty="0"/>
              <a:t>Experience working with different datasets of different sizes and shapes, and be able to run his algorithms on large size data effectively and efficiently. </a:t>
            </a:r>
          </a:p>
          <a:p>
            <a:r>
              <a:rPr lang="en-SG" dirty="0"/>
              <a:t>Essential to know computer science fundamentals and programming, including experience with languages and database (big/small) technologies.</a:t>
            </a:r>
          </a:p>
          <a:p>
            <a:r>
              <a:rPr lang="en-SG" b="1" dirty="0"/>
              <a:t>Skills</a:t>
            </a:r>
            <a:r>
              <a:rPr lang="en-SG" dirty="0"/>
              <a:t>: Python, R, Scala, Apache Spark, Hadoop, machine learning, deep learning, and statistics.</a:t>
            </a:r>
          </a:p>
          <a:p>
            <a:r>
              <a:rPr lang="en-SG" b="1" dirty="0"/>
              <a:t>Tools</a:t>
            </a:r>
            <a:r>
              <a:rPr lang="en-SG" dirty="0"/>
              <a:t>: Data Science Experience, </a:t>
            </a:r>
            <a:r>
              <a:rPr lang="en-SG" dirty="0" err="1"/>
              <a:t>Jupyter</a:t>
            </a:r>
            <a:r>
              <a:rPr lang="en-SG" dirty="0"/>
              <a:t>, and </a:t>
            </a:r>
            <a:r>
              <a:rPr lang="en-SG" dirty="0" err="1"/>
              <a:t>RStudio</a:t>
            </a:r>
            <a:r>
              <a:rPr lang="en-SG" dirty="0"/>
              <a:t>.</a:t>
            </a:r>
          </a:p>
        </p:txBody>
      </p:sp>
      <p:sp>
        <p:nvSpPr>
          <p:cNvPr id="4" name="TextBox 3">
            <a:extLst>
              <a:ext uri="{FF2B5EF4-FFF2-40B4-BE49-F238E27FC236}">
                <a16:creationId xmlns:a16="http://schemas.microsoft.com/office/drawing/2014/main" id="{8F259819-FCAC-4EB3-BFE6-E2D770E34EDF}"/>
              </a:ext>
            </a:extLst>
          </p:cNvPr>
          <p:cNvSpPr txBox="1"/>
          <p:nvPr/>
        </p:nvSpPr>
        <p:spPr>
          <a:xfrm>
            <a:off x="838200" y="6382139"/>
            <a:ext cx="1996059" cy="369332"/>
          </a:xfrm>
          <a:prstGeom prst="rect">
            <a:avLst/>
          </a:prstGeom>
          <a:noFill/>
        </p:spPr>
        <p:txBody>
          <a:bodyPr wrap="none" rtlCol="0">
            <a:spAutoFit/>
          </a:bodyPr>
          <a:lstStyle/>
          <a:p>
            <a:r>
              <a:rPr lang="en-SG" dirty="0"/>
              <a:t>Source: </a:t>
            </a:r>
            <a:r>
              <a:rPr lang="en-SG" dirty="0">
                <a:hlinkClick r:id="rId3"/>
              </a:rPr>
              <a:t>Cognitive</a:t>
            </a:r>
            <a:endParaRPr lang="en-SG" dirty="0"/>
          </a:p>
        </p:txBody>
      </p:sp>
    </p:spTree>
    <p:custDataLst>
      <p:tags r:id="rId1"/>
    </p:custDataLst>
    <p:extLst>
      <p:ext uri="{BB962C8B-B14F-4D97-AF65-F5344CB8AC3E}">
        <p14:creationId xmlns:p14="http://schemas.microsoft.com/office/powerpoint/2010/main" val="1104236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B8C7-56E1-E44C-A21C-74D6AC4BF11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9B33854-8C09-0549-8A3B-7554BCA696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24120"/>
            <a:ext cx="12179878" cy="4869176"/>
          </a:xfrm>
        </p:spPr>
      </p:pic>
      <p:sp>
        <p:nvSpPr>
          <p:cNvPr id="6" name="Shape 303">
            <a:extLst>
              <a:ext uri="{FF2B5EF4-FFF2-40B4-BE49-F238E27FC236}">
                <a16:creationId xmlns:a16="http://schemas.microsoft.com/office/drawing/2014/main" id="{16226FFE-80B4-F243-8B7C-3D6A7F2ABB5E}"/>
              </a:ext>
            </a:extLst>
          </p:cNvPr>
          <p:cNvSpPr txBox="1"/>
          <p:nvPr/>
        </p:nvSpPr>
        <p:spPr>
          <a:xfrm>
            <a:off x="928687" y="5757485"/>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1254180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09AF-CCC0-F84C-9785-FBB101E82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2942D0D-9524-8C4A-A116-EAFDC284EA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46409"/>
            <a:ext cx="10515600" cy="4309770"/>
          </a:xfrm>
        </p:spPr>
      </p:pic>
      <p:sp>
        <p:nvSpPr>
          <p:cNvPr id="6" name="Shape 303">
            <a:extLst>
              <a:ext uri="{FF2B5EF4-FFF2-40B4-BE49-F238E27FC236}">
                <a16:creationId xmlns:a16="http://schemas.microsoft.com/office/drawing/2014/main" id="{336A2DBD-883F-E540-8669-E6E26BD0589D}"/>
              </a:ext>
            </a:extLst>
          </p:cNvPr>
          <p:cNvSpPr txBox="1"/>
          <p:nvPr/>
        </p:nvSpPr>
        <p:spPr>
          <a:xfrm>
            <a:off x="928687" y="5757485"/>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1606324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C850-5001-2E45-95A3-62E26C2174C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2E2CEB-C1B0-1949-8ADB-634ED6311A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2845" y="1825625"/>
            <a:ext cx="10326309" cy="4351338"/>
          </a:xfrm>
        </p:spPr>
      </p:pic>
      <p:sp>
        <p:nvSpPr>
          <p:cNvPr id="6" name="Shape 303">
            <a:extLst>
              <a:ext uri="{FF2B5EF4-FFF2-40B4-BE49-F238E27FC236}">
                <a16:creationId xmlns:a16="http://schemas.microsoft.com/office/drawing/2014/main" id="{A67A2A87-87ED-6D41-89D3-42FD35B1B3BE}"/>
              </a:ext>
            </a:extLst>
          </p:cNvPr>
          <p:cNvSpPr txBox="1"/>
          <p:nvPr/>
        </p:nvSpPr>
        <p:spPr>
          <a:xfrm>
            <a:off x="928687" y="5757485"/>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7742616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EFB1-D61C-1B42-BB7C-75226E56EF8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D8E0D2-4573-E34F-BFE5-B4FA62DC22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5348"/>
            <a:ext cx="10515600" cy="3971892"/>
          </a:xfrm>
        </p:spPr>
      </p:pic>
      <p:sp>
        <p:nvSpPr>
          <p:cNvPr id="6" name="Shape 303">
            <a:extLst>
              <a:ext uri="{FF2B5EF4-FFF2-40B4-BE49-F238E27FC236}">
                <a16:creationId xmlns:a16="http://schemas.microsoft.com/office/drawing/2014/main" id="{913890EF-E698-4140-9037-22C6FCE8AAE1}"/>
              </a:ext>
            </a:extLst>
          </p:cNvPr>
          <p:cNvSpPr txBox="1"/>
          <p:nvPr/>
        </p:nvSpPr>
        <p:spPr>
          <a:xfrm>
            <a:off x="928687" y="5757485"/>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dirty="0" err="1">
                <a:solidFill>
                  <a:srgbClr val="000000"/>
                </a:solidFill>
                <a:latin typeface="Helvetica Neue"/>
                <a:ea typeface="Helvetica Neue"/>
                <a:cs typeface="Helvetica Neue"/>
                <a:sym typeface="Helvetica Neue"/>
                <a:hlinkClick r:id="rId4"/>
              </a:rPr>
              <a:t>Datacamp</a:t>
            </a:r>
            <a:endParaRPr sz="900" dirty="0"/>
          </a:p>
        </p:txBody>
      </p:sp>
    </p:spTree>
    <p:custDataLst>
      <p:tags r:id="rId1"/>
    </p:custDataLst>
    <p:extLst>
      <p:ext uri="{BB962C8B-B14F-4D97-AF65-F5344CB8AC3E}">
        <p14:creationId xmlns:p14="http://schemas.microsoft.com/office/powerpoint/2010/main" val="2149767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p:txBody>
          <a:bodyPr/>
          <a:lstStyle/>
          <a:p>
            <a:r>
              <a:rPr lang="en-US"/>
              <a:t>What is Data Science?</a:t>
            </a:r>
          </a:p>
        </p:txBody>
      </p:sp>
      <p:sp>
        <p:nvSpPr>
          <p:cNvPr id="322" name="Shape 322"/>
          <p:cNvSpPr txBox="1">
            <a:spLocks noGrp="1"/>
          </p:cNvSpPr>
          <p:nvPr>
            <p:ph idx="1"/>
          </p:nvPr>
        </p:nvSpPr>
        <p:spPr/>
        <p:txBody>
          <a:bodyPr/>
          <a:lstStyle/>
          <a:p>
            <a:r>
              <a:rPr lang="en-SG"/>
              <a:t>Data science, also known as data-driven science, is an interdisciplinary field of scientific methods, processes, algorithms and systems to extract knowledge or insights from data in various forms, either structured or unstructured, similar to data mining.</a:t>
            </a:r>
          </a:p>
          <a:p>
            <a:r>
              <a:rPr lang="en-SG"/>
              <a:t>Data science is a "concept to unify statistics, data analysis, machine learning and their related methods" in order to "understand and analyse actual phenomena" with data. </a:t>
            </a:r>
          </a:p>
        </p:txBody>
      </p:sp>
      <p:sp>
        <p:nvSpPr>
          <p:cNvPr id="323" name="Shape 323"/>
          <p:cNvSpPr txBox="1">
            <a:spLocks noGrp="1"/>
          </p:cNvSpPr>
          <p:nvPr>
            <p:ph type="sldNum" sz="quarter" idx="12"/>
          </p:nvPr>
        </p:nvSpPr>
        <p:spPr/>
        <p:txBody>
          <a:bodyPr/>
          <a:lstStyle/>
          <a:p>
            <a:fld id="{00000000-1234-1234-1234-123412341234}" type="slidenum">
              <a:rPr lang="en-US" smtClean="0"/>
              <a:pPr/>
              <a:t>15</a:t>
            </a:fld>
            <a:endParaRPr lang="en-US"/>
          </a:p>
        </p:txBody>
      </p:sp>
      <p:sp>
        <p:nvSpPr>
          <p:cNvPr id="324" name="Shape 324"/>
          <p:cNvSpPr txBox="1"/>
          <p:nvPr/>
        </p:nvSpPr>
        <p:spPr>
          <a:xfrm>
            <a:off x="546100" y="6297264"/>
            <a:ext cx="2254441" cy="281336"/>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4"/>
              </a:rPr>
              <a:t>Wikipedia</a:t>
            </a:r>
            <a:endParaRPr sz="900" dirty="0"/>
          </a:p>
        </p:txBody>
      </p:sp>
    </p:spTree>
    <p:custDataLst>
      <p:tags r:id="rId1"/>
    </p:custDataLst>
    <p:extLst>
      <p:ext uri="{BB962C8B-B14F-4D97-AF65-F5344CB8AC3E}">
        <p14:creationId xmlns:p14="http://schemas.microsoft.com/office/powerpoint/2010/main" val="160239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82943-DEE3-418B-892C-A61A2B3EDE6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D8A817E-66FC-4506-B244-C0014E75D85A}"/>
              </a:ext>
            </a:extLst>
          </p:cNvPr>
          <p:cNvSpPr>
            <a:spLocks noGrp="1"/>
          </p:cNvSpPr>
          <p:nvPr>
            <p:ph idx="1"/>
          </p:nvPr>
        </p:nvSpPr>
        <p:spPr/>
        <p:txBody>
          <a:bodyPr/>
          <a:lstStyle/>
          <a:p>
            <a:r>
              <a:rPr lang="en-SG" dirty="0">
                <a:hlinkClick r:id="rId4"/>
              </a:rPr>
              <a:t>https://www.oreilly.com/ideas/what-is-data-science</a:t>
            </a:r>
            <a:endParaRPr lang="en-SG" dirty="0"/>
          </a:p>
          <a:p>
            <a:endParaRPr lang="en-SG" dirty="0"/>
          </a:p>
          <a:p>
            <a:r>
              <a:rPr lang="en-SG" dirty="0">
                <a:hlinkClick r:id="rId5"/>
              </a:rPr>
              <a:t>https://www.oreilly.com/ideas/how-intelligent-data-platforms-are-powering-smart-cities</a:t>
            </a:r>
            <a:endParaRPr lang="en-SG" dirty="0"/>
          </a:p>
          <a:p>
            <a:endParaRPr lang="en-SG" dirty="0"/>
          </a:p>
          <a:p>
            <a:r>
              <a:rPr lang="en-SG" dirty="0"/>
              <a:t>https://www.oreilly.com/learning/introducing-pandas-objects</a:t>
            </a:r>
          </a:p>
        </p:txBody>
      </p:sp>
    </p:spTree>
    <p:custDataLst>
      <p:tags r:id="rId1"/>
    </p:custDataLst>
    <p:extLst>
      <p:ext uri="{BB962C8B-B14F-4D97-AF65-F5344CB8AC3E}">
        <p14:creationId xmlns:p14="http://schemas.microsoft.com/office/powerpoint/2010/main" val="2899839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p:txBody>
          <a:bodyPr/>
          <a:lstStyle/>
          <a:p>
            <a:r>
              <a:rPr lang="en-US"/>
              <a:t>Activity - HBR Article</a:t>
            </a:r>
          </a:p>
        </p:txBody>
      </p:sp>
      <p:sp>
        <p:nvSpPr>
          <p:cNvPr id="330" name="Shape 330"/>
          <p:cNvSpPr txBox="1">
            <a:spLocks noGrp="1"/>
          </p:cNvSpPr>
          <p:nvPr>
            <p:ph idx="1"/>
          </p:nvPr>
        </p:nvSpPr>
        <p:spPr/>
        <p:txBody>
          <a:bodyPr>
            <a:normAutofit fontScale="92500" lnSpcReduction="20000"/>
          </a:bodyPr>
          <a:lstStyle/>
          <a:p>
            <a:r>
              <a:rPr lang="en-SG"/>
              <a:t>Data Scientist: The Sexiest Job of the 21st Century</a:t>
            </a:r>
          </a:p>
          <a:p>
            <a:endParaRPr lang="en-SG"/>
          </a:p>
          <a:p>
            <a:r>
              <a:rPr lang="en-SG"/>
              <a:t>Read the article and answer the following questions</a:t>
            </a:r>
          </a:p>
          <a:p>
            <a:r>
              <a:rPr lang="en-SG"/>
              <a:t>How did Goldman approach his work?</a:t>
            </a:r>
          </a:p>
          <a:p>
            <a:r>
              <a:rPr lang="en-SG"/>
              <a:t>Was he welcomed? How did he overcome the obstacles?</a:t>
            </a:r>
          </a:p>
          <a:p>
            <a:r>
              <a:rPr lang="en-SG"/>
              <a:t>What are the traits of a Data Scientist?</a:t>
            </a:r>
          </a:p>
          <a:p>
            <a:r>
              <a:rPr lang="en-SG"/>
              <a:t>The first step in filling the need for data scientists, therefore, is to understand what they do in businesses. Then ask, What skills do they need? And what fields are those skills most readily found in?</a:t>
            </a:r>
          </a:p>
          <a:p>
            <a:r>
              <a:rPr lang="en-SG"/>
              <a:t>What is the aspiration of a data scientist?</a:t>
            </a:r>
          </a:p>
          <a:p>
            <a:r>
              <a:rPr lang="en-SG"/>
              <a:t>What do data scientist do?</a:t>
            </a:r>
          </a:p>
        </p:txBody>
      </p:sp>
      <p:sp>
        <p:nvSpPr>
          <p:cNvPr id="331" name="Shape 331"/>
          <p:cNvSpPr txBox="1">
            <a:spLocks noGrp="1"/>
          </p:cNvSpPr>
          <p:nvPr>
            <p:ph type="sldNum" sz="quarter" idx="12"/>
          </p:nvPr>
        </p:nvSpPr>
        <p:spPr/>
        <p:txBody>
          <a:bodyPr/>
          <a:lstStyle/>
          <a:p>
            <a:fld id="{00000000-1234-1234-1234-123412341234}" type="slidenum">
              <a:rPr lang="en-US" smtClean="0"/>
              <a:pPr/>
              <a:t>17</a:t>
            </a:fld>
            <a:endParaRPr lang="en-US"/>
          </a:p>
        </p:txBody>
      </p:sp>
    </p:spTree>
    <p:custDataLst>
      <p:tags r:id="rId1"/>
    </p:custDataLst>
    <p:extLst>
      <p:ext uri="{BB962C8B-B14F-4D97-AF65-F5344CB8AC3E}">
        <p14:creationId xmlns:p14="http://schemas.microsoft.com/office/powerpoint/2010/main" val="170203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p:txBody>
          <a:bodyPr/>
          <a:lstStyle/>
          <a:p>
            <a:r>
              <a:rPr lang="en-US"/>
              <a:t>Some Terminologies</a:t>
            </a:r>
          </a:p>
        </p:txBody>
      </p:sp>
      <p:sp>
        <p:nvSpPr>
          <p:cNvPr id="337" name="Shape 337"/>
          <p:cNvSpPr txBox="1">
            <a:spLocks noGrp="1"/>
          </p:cNvSpPr>
          <p:nvPr>
            <p:ph idx="1"/>
          </p:nvPr>
        </p:nvSpPr>
        <p:spPr/>
        <p:txBody>
          <a:bodyPr>
            <a:normAutofit fontScale="85000" lnSpcReduction="20000"/>
          </a:bodyPr>
          <a:lstStyle/>
          <a:p>
            <a:r>
              <a:rPr lang="en-SG">
                <a:hlinkClick r:id="rId4"/>
              </a:rPr>
              <a:t>Business Analytics</a:t>
            </a:r>
            <a:endParaRPr lang="en-SG"/>
          </a:p>
          <a:p>
            <a:pPr lvl="1"/>
            <a:r>
              <a:rPr lang="en-SG"/>
              <a:t>Refers to the skills, technologies, practices for continuous iterative exploration and investigation of past business performance to gain insight and drive business planning. </a:t>
            </a:r>
          </a:p>
          <a:p>
            <a:pPr lvl="1"/>
            <a:r>
              <a:rPr lang="en-SG"/>
              <a:t>Focuses on developing new insights and understanding of business performance based on data and statistical methods.</a:t>
            </a:r>
          </a:p>
          <a:p>
            <a:r>
              <a:rPr lang="en-SG">
                <a:hlinkClick r:id="rId5"/>
              </a:rPr>
              <a:t>Business Intelligence</a:t>
            </a:r>
            <a:endParaRPr lang="en-SG"/>
          </a:p>
          <a:p>
            <a:pPr lvl="1"/>
            <a:r>
              <a:rPr lang="en-SG"/>
              <a:t>Traditionally focuses on using a consistent set of metrics to both measure past performance and guide business planning, which is also based on data and statistical methods.</a:t>
            </a:r>
          </a:p>
          <a:p>
            <a:r>
              <a:rPr lang="en-SG">
                <a:hlinkClick r:id="rId6"/>
              </a:rPr>
              <a:t>Business Analysis</a:t>
            </a:r>
            <a:endParaRPr lang="en-SG"/>
          </a:p>
          <a:p>
            <a:pPr lvl="1"/>
            <a:r>
              <a:rPr lang="en-SG"/>
              <a:t>Business analysis is a research discipline of identifying business needs and determining solutions to business problems. Solutions often include a software-systems development component, but may also consist of process improvement, organizational change or strategic planning and policy development. </a:t>
            </a:r>
          </a:p>
        </p:txBody>
      </p:sp>
      <p:sp>
        <p:nvSpPr>
          <p:cNvPr id="338" name="Shape 338"/>
          <p:cNvSpPr txBox="1">
            <a:spLocks noGrp="1"/>
          </p:cNvSpPr>
          <p:nvPr>
            <p:ph type="sldNum" sz="quarter" idx="12"/>
          </p:nvPr>
        </p:nvSpPr>
        <p:spPr/>
        <p:txBody>
          <a:bodyPr/>
          <a:lstStyle/>
          <a:p>
            <a:fld id="{00000000-1234-1234-1234-123412341234}" type="slidenum">
              <a:rPr lang="en-US" smtClean="0"/>
              <a:pPr/>
              <a:t>18</a:t>
            </a:fld>
            <a:endParaRPr lang="en-US"/>
          </a:p>
        </p:txBody>
      </p:sp>
    </p:spTree>
    <p:custDataLst>
      <p:tags r:id="rId1"/>
    </p:custDataLst>
    <p:extLst>
      <p:ext uri="{BB962C8B-B14F-4D97-AF65-F5344CB8AC3E}">
        <p14:creationId xmlns:p14="http://schemas.microsoft.com/office/powerpoint/2010/main" val="3740348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p:txBody>
          <a:bodyPr/>
          <a:lstStyle/>
          <a:p>
            <a:r>
              <a:rPr lang="en-US" dirty="0"/>
              <a:t>Machine Learning</a:t>
            </a:r>
          </a:p>
        </p:txBody>
      </p:sp>
      <p:sp>
        <p:nvSpPr>
          <p:cNvPr id="378" name="Shape 378"/>
          <p:cNvSpPr txBox="1">
            <a:spLocks noGrp="1"/>
          </p:cNvSpPr>
          <p:nvPr>
            <p:ph type="body" idx="1"/>
          </p:nvPr>
        </p:nvSpPr>
        <p:spPr/>
        <p:txBody>
          <a:bodyPr>
            <a:normAutofit fontScale="92500" lnSpcReduction="10000"/>
          </a:bodyPr>
          <a:lstStyle/>
          <a:p>
            <a:r>
              <a:rPr lang="en-SG"/>
              <a:t>[Machine Learning is the] field of study that gives computers the ability to learn without being explicitly programmed.</a:t>
            </a:r>
          </a:p>
          <a:p>
            <a:endParaRPr lang="en-SG"/>
          </a:p>
          <a:p>
            <a:r>
              <a:rPr lang="en-SG"/>
              <a:t>Arthur Samuel, 1959</a:t>
            </a:r>
          </a:p>
          <a:p>
            <a:endParaRPr lang="en-SG"/>
          </a:p>
        </p:txBody>
      </p:sp>
    </p:spTree>
    <p:custDataLst>
      <p:tags r:id="rId1"/>
    </p:custDataLst>
    <p:extLst>
      <p:ext uri="{BB962C8B-B14F-4D97-AF65-F5344CB8AC3E}">
        <p14:creationId xmlns:p14="http://schemas.microsoft.com/office/powerpoint/2010/main" val="401663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Analytics</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2652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p:txBody>
          <a:bodyPr/>
          <a:lstStyle/>
          <a:p>
            <a:r>
              <a:rPr lang="en-US"/>
              <a:t>Why Machine Learning?</a:t>
            </a:r>
          </a:p>
        </p:txBody>
      </p:sp>
      <p:sp>
        <p:nvSpPr>
          <p:cNvPr id="384" name="Shape 384"/>
          <p:cNvSpPr txBox="1">
            <a:spLocks noGrp="1"/>
          </p:cNvSpPr>
          <p:nvPr>
            <p:ph idx="1"/>
          </p:nvPr>
        </p:nvSpPr>
        <p:spPr/>
        <p:txBody>
          <a:bodyPr/>
          <a:lstStyle/>
          <a:p>
            <a:r>
              <a:rPr lang="en-SG" dirty="0"/>
              <a:t>Set rules versus ML</a:t>
            </a:r>
          </a:p>
          <a:p>
            <a:pPr lvl="1"/>
            <a:r>
              <a:rPr lang="en-SG" dirty="0"/>
              <a:t>E.g., Spam filtering</a:t>
            </a:r>
          </a:p>
          <a:p>
            <a:r>
              <a:rPr lang="en-SG" dirty="0"/>
              <a:t>ML is great for:</a:t>
            </a:r>
          </a:p>
          <a:p>
            <a:pPr lvl="1"/>
            <a:r>
              <a:rPr lang="en-SG" dirty="0"/>
              <a:t>Problems the requires a lot of hand-tuning or long list of rules</a:t>
            </a:r>
          </a:p>
          <a:p>
            <a:pPr lvl="1"/>
            <a:r>
              <a:rPr lang="en-SG" dirty="0"/>
              <a:t>Complex problems </a:t>
            </a:r>
          </a:p>
          <a:p>
            <a:pPr lvl="1"/>
            <a:r>
              <a:rPr lang="en-SG" dirty="0"/>
              <a:t>Evolving environment: Adapts to new data</a:t>
            </a:r>
          </a:p>
          <a:p>
            <a:pPr lvl="1"/>
            <a:r>
              <a:rPr lang="en-SG" dirty="0"/>
              <a:t>Pattern discovery / Provides insights</a:t>
            </a:r>
          </a:p>
          <a:p>
            <a:endParaRPr lang="en-SG" dirty="0"/>
          </a:p>
          <a:p>
            <a:endParaRPr lang="en-SG" dirty="0"/>
          </a:p>
        </p:txBody>
      </p:sp>
      <p:sp>
        <p:nvSpPr>
          <p:cNvPr id="2" name="TextBox 1"/>
          <p:cNvSpPr txBox="1"/>
          <p:nvPr/>
        </p:nvSpPr>
        <p:spPr>
          <a:xfrm>
            <a:off x="838200" y="6176963"/>
            <a:ext cx="5767476" cy="369332"/>
          </a:xfrm>
          <a:prstGeom prst="rect">
            <a:avLst/>
          </a:prstGeom>
          <a:noFill/>
        </p:spPr>
        <p:txBody>
          <a:bodyPr wrap="none" rtlCol="0">
            <a:spAutoFit/>
          </a:bodyPr>
          <a:lstStyle/>
          <a:p>
            <a:r>
              <a:rPr lang="en-SG" b="1" dirty="0"/>
              <a:t>Good Resource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10857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Types of Machine Learning Algorithms – When to use it?</a:t>
            </a:r>
          </a:p>
        </p:txBody>
      </p:sp>
      <p:sp>
        <p:nvSpPr>
          <p:cNvPr id="3" name="Content Placeholder 2"/>
          <p:cNvSpPr>
            <a:spLocks noGrp="1"/>
          </p:cNvSpPr>
          <p:nvPr>
            <p:ph idx="1"/>
          </p:nvPr>
        </p:nvSpPr>
        <p:spPr/>
        <p:txBody>
          <a:bodyPr>
            <a:normAutofit/>
          </a:bodyPr>
          <a:lstStyle/>
          <a:p>
            <a:r>
              <a:rPr lang="en-SG" dirty="0"/>
              <a:t>Supervised</a:t>
            </a:r>
          </a:p>
          <a:p>
            <a:pPr lvl="1"/>
            <a:r>
              <a:rPr lang="en-SG" dirty="0"/>
              <a:t>You know how to classify the input data and the type of behaviour you want to predict, but you need the algorithm to calculate it for you on new data</a:t>
            </a:r>
          </a:p>
          <a:p>
            <a:r>
              <a:rPr lang="en-SG" dirty="0"/>
              <a:t>Unsupervised</a:t>
            </a:r>
          </a:p>
          <a:p>
            <a:pPr lvl="1"/>
            <a:r>
              <a:rPr lang="en-SG" dirty="0"/>
              <a:t>You do not know how to classify the data, and you want the algorithm to find patterns and classify the data for you</a:t>
            </a:r>
          </a:p>
          <a:p>
            <a:r>
              <a:rPr lang="en-SG" dirty="0"/>
              <a:t>Reinforcement Learning</a:t>
            </a:r>
          </a:p>
          <a:p>
            <a:pPr lvl="1"/>
            <a:r>
              <a:rPr lang="en-SG" dirty="0"/>
              <a:t>You don’t have a lot of training data; you cannot clearly define the ideal end state; or the only way to learn about the environment is to interact with it</a:t>
            </a:r>
          </a:p>
          <a:p>
            <a:endParaRPr lang="en-SG" dirty="0"/>
          </a:p>
          <a:p>
            <a:endParaRPr lang="en-SG" dirty="0"/>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spTree>
    <p:custDataLst>
      <p:tags r:id="rId1"/>
    </p:custDataLst>
    <p:extLst>
      <p:ext uri="{BB962C8B-B14F-4D97-AF65-F5344CB8AC3E}">
        <p14:creationId xmlns:p14="http://schemas.microsoft.com/office/powerpoint/2010/main" val="684303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p:txBody>
          <a:bodyPr>
            <a:normAutofit/>
          </a:bodyPr>
          <a:lstStyle/>
          <a:p>
            <a:r>
              <a:rPr lang="en-SG" dirty="0"/>
              <a:t>Types of Machine Learning Algorithms</a:t>
            </a:r>
          </a:p>
        </p:txBody>
      </p:sp>
      <p:sp>
        <p:nvSpPr>
          <p:cNvPr id="390" name="Shape 390"/>
          <p:cNvSpPr txBox="1">
            <a:spLocks noGrp="1"/>
          </p:cNvSpPr>
          <p:nvPr>
            <p:ph idx="1"/>
          </p:nvPr>
        </p:nvSpPr>
        <p:spPr/>
        <p:txBody>
          <a:bodyPr>
            <a:normAutofit lnSpcReduction="10000"/>
          </a:bodyPr>
          <a:lstStyle/>
          <a:p>
            <a:r>
              <a:rPr lang="en-SG"/>
              <a:t>Supervised</a:t>
            </a:r>
          </a:p>
          <a:p>
            <a:pPr lvl="1"/>
            <a:r>
              <a:rPr lang="en-SG"/>
              <a:t>Regression</a:t>
            </a:r>
          </a:p>
          <a:p>
            <a:pPr lvl="2"/>
            <a:r>
              <a:rPr lang="en-SG"/>
              <a:t>Linear Regression, Penalised Methods, Tree based</a:t>
            </a:r>
          </a:p>
          <a:p>
            <a:pPr lvl="1"/>
            <a:r>
              <a:rPr lang="en-SG"/>
              <a:t>Classification</a:t>
            </a:r>
          </a:p>
          <a:p>
            <a:pPr lvl="2"/>
            <a:r>
              <a:rPr lang="en-SG"/>
              <a:t>Logistic Regression, Tree based, Bagging, Boosting</a:t>
            </a:r>
          </a:p>
          <a:p>
            <a:r>
              <a:rPr lang="en-SG"/>
              <a:t>Unsupervised</a:t>
            </a:r>
          </a:p>
          <a:p>
            <a:pPr lvl="1"/>
            <a:r>
              <a:rPr lang="en-SG"/>
              <a:t>Clustering</a:t>
            </a:r>
          </a:p>
          <a:p>
            <a:pPr lvl="1"/>
            <a:r>
              <a:rPr lang="en-SG"/>
              <a:t>Visualisation / Dimensionality Reduction</a:t>
            </a:r>
          </a:p>
          <a:p>
            <a:pPr lvl="1"/>
            <a:r>
              <a:rPr lang="en-SG"/>
              <a:t>Association rule learning</a:t>
            </a:r>
          </a:p>
          <a:p>
            <a:r>
              <a:rPr lang="en-SG"/>
              <a:t>Semi-supervised</a:t>
            </a:r>
          </a:p>
          <a:p>
            <a:r>
              <a:rPr lang="en-SG"/>
              <a:t>Reinforcement Learning</a:t>
            </a:r>
          </a:p>
        </p:txBody>
      </p:sp>
      <p:sp>
        <p:nvSpPr>
          <p:cNvPr id="4" name="TextBox 3"/>
          <p:cNvSpPr txBox="1"/>
          <p:nvPr/>
        </p:nvSpPr>
        <p:spPr>
          <a:xfrm>
            <a:off x="838200" y="6176963"/>
            <a:ext cx="5767476" cy="369332"/>
          </a:xfrm>
          <a:prstGeom prst="rect">
            <a:avLst/>
          </a:prstGeom>
          <a:noFill/>
        </p:spPr>
        <p:txBody>
          <a:bodyPr wrap="none" rtlCol="0">
            <a:spAutoFit/>
          </a:bodyPr>
          <a:lstStyle/>
          <a:p>
            <a:r>
              <a:rPr lang="en-SG" b="1" dirty="0"/>
              <a:t>Good Resource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268007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a:t>Regression</a:t>
            </a:r>
          </a:p>
        </p:txBody>
      </p:sp>
      <p:pic>
        <p:nvPicPr>
          <p:cNvPr id="412" name="Shape 412"/>
          <p:cNvPicPr preferRelativeResize="0">
            <a:picLocks noChangeAspect="1"/>
          </p:cNvPicPr>
          <p:nvPr/>
        </p:nvPicPr>
        <p:blipFill rotWithShape="1">
          <a:blip r:embed="rId4">
            <a:alphaModFix/>
          </a:blip>
          <a:srcRect/>
          <a:stretch/>
        </p:blipFill>
        <p:spPr>
          <a:xfrm>
            <a:off x="2035892" y="1281817"/>
            <a:ext cx="9825679" cy="5438953"/>
          </a:xfrm>
          <a:prstGeom prst="rect">
            <a:avLst/>
          </a:prstGeom>
          <a:noFill/>
          <a:ln>
            <a:noFill/>
          </a:ln>
        </p:spPr>
      </p:pic>
    </p:spTree>
    <p:custDataLst>
      <p:tags r:id="rId1"/>
    </p:custDataLst>
    <p:extLst>
      <p:ext uri="{BB962C8B-B14F-4D97-AF65-F5344CB8AC3E}">
        <p14:creationId xmlns:p14="http://schemas.microsoft.com/office/powerpoint/2010/main" val="34384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a:spLocks noGrp="1"/>
          </p:cNvSpPr>
          <p:nvPr>
            <p:ph type="title"/>
          </p:nvPr>
        </p:nvSpPr>
        <p:spPr/>
        <p:txBody>
          <a:bodyPr/>
          <a:lstStyle/>
          <a:p>
            <a:r>
              <a:rPr lang="en-US"/>
              <a:t>Regression</a:t>
            </a:r>
          </a:p>
        </p:txBody>
      </p:sp>
      <p:pic>
        <p:nvPicPr>
          <p:cNvPr id="411" name="Shape 411"/>
          <p:cNvPicPr preferRelativeResize="0">
            <a:picLocks noGrp="1" noChangeAspect="1"/>
          </p:cNvPicPr>
          <p:nvPr>
            <p:ph idx="1"/>
          </p:nvPr>
        </p:nvPicPr>
        <p:blipFill rotWithShape="1">
          <a:blip r:embed="rId4">
            <a:alphaModFix/>
          </a:blip>
          <a:stretch/>
        </p:blipFill>
        <p:spPr>
          <a:xfrm>
            <a:off x="3846135" y="704490"/>
            <a:ext cx="7797264" cy="5997968"/>
          </a:xfrm>
        </p:spPr>
      </p:pic>
    </p:spTree>
    <p:custDataLst>
      <p:tags r:id="rId1"/>
    </p:custDataLst>
    <p:extLst>
      <p:ext uri="{BB962C8B-B14F-4D97-AF65-F5344CB8AC3E}">
        <p14:creationId xmlns:p14="http://schemas.microsoft.com/office/powerpoint/2010/main" val="2704616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p:txBody>
          <a:bodyPr/>
          <a:lstStyle/>
          <a:p>
            <a:r>
              <a:rPr lang="en-US"/>
              <a:t>Classification</a:t>
            </a:r>
          </a:p>
        </p:txBody>
      </p:sp>
      <p:pic>
        <p:nvPicPr>
          <p:cNvPr id="420" name="Shape 420"/>
          <p:cNvPicPr preferRelativeResize="0"/>
          <p:nvPr/>
        </p:nvPicPr>
        <p:blipFill rotWithShape="1">
          <a:blip r:embed="rId4">
            <a:alphaModFix/>
          </a:blip>
          <a:srcRect/>
          <a:stretch/>
        </p:blipFill>
        <p:spPr>
          <a:xfrm>
            <a:off x="6038351" y="177797"/>
            <a:ext cx="5715000" cy="1721468"/>
          </a:xfrm>
          <a:prstGeom prst="rect">
            <a:avLst/>
          </a:prstGeom>
          <a:noFill/>
          <a:ln>
            <a:noFill/>
          </a:ln>
        </p:spPr>
      </p:pic>
      <p:pic>
        <p:nvPicPr>
          <p:cNvPr id="6" name="Shape 419">
            <a:extLst>
              <a:ext uri="{FF2B5EF4-FFF2-40B4-BE49-F238E27FC236}">
                <a16:creationId xmlns:a16="http://schemas.microsoft.com/office/drawing/2014/main" id="{BD321910-7F8F-4C81-9330-2B33C261A609}"/>
              </a:ext>
            </a:extLst>
          </p:cNvPr>
          <p:cNvPicPr preferRelativeResize="0">
            <a:picLocks noGrp="1"/>
          </p:cNvPicPr>
          <p:nvPr>
            <p:ph idx="1"/>
          </p:nvPr>
        </p:nvPicPr>
        <p:blipFill rotWithShape="1">
          <a:blip r:embed="rId5">
            <a:alphaModFix/>
          </a:blip>
          <a:stretch/>
        </p:blipFill>
        <p:spPr>
          <a:xfrm>
            <a:off x="2309887" y="1978025"/>
            <a:ext cx="7572225" cy="4351338"/>
          </a:xfrm>
        </p:spPr>
      </p:pic>
    </p:spTree>
    <p:custDataLst>
      <p:tags r:id="rId1"/>
    </p:custDataLst>
    <p:extLst>
      <p:ext uri="{BB962C8B-B14F-4D97-AF65-F5344CB8AC3E}">
        <p14:creationId xmlns:p14="http://schemas.microsoft.com/office/powerpoint/2010/main" val="291580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p:txBody>
          <a:bodyPr>
            <a:normAutofit/>
          </a:bodyPr>
          <a:lstStyle/>
          <a:p>
            <a:r>
              <a:rPr lang="en-US"/>
              <a:t>Deep Learning - Convolutional NN</a:t>
            </a:r>
          </a:p>
        </p:txBody>
      </p:sp>
      <p:sp>
        <p:nvSpPr>
          <p:cNvPr id="428" name="Shape 428"/>
          <p:cNvSpPr txBox="1"/>
          <p:nvPr/>
        </p:nvSpPr>
        <p:spPr>
          <a:xfrm>
            <a:off x="664634" y="6394050"/>
            <a:ext cx="11098741" cy="463950"/>
          </a:xfrm>
          <a:prstGeom prst="rect">
            <a:avLst/>
          </a:prstGeom>
          <a:noFill/>
          <a:ln>
            <a:noFill/>
          </a:ln>
        </p:spPr>
        <p:txBody>
          <a:bodyPr spcFirstLastPara="1" wrap="square" lIns="121900" tIns="121900" rIns="121900" bIns="121900" anchor="t" anchorCtr="0">
            <a:noAutofit/>
          </a:bodyPr>
          <a:lstStyle/>
          <a:p>
            <a:r>
              <a:rPr lang="en-US" sz="1200" dirty="0"/>
              <a:t>Source: https://samirashabanian.wordpress.com/2015/02/15/convolutional-neural-network/</a:t>
            </a:r>
            <a:endParaRPr sz="1200" dirty="0"/>
          </a:p>
        </p:txBody>
      </p:sp>
      <p:pic>
        <p:nvPicPr>
          <p:cNvPr id="7" name="Shape 427" descr="cropped-82153-doge-sweet-couple11-e1421340114816.jpg">
            <a:extLst>
              <a:ext uri="{FF2B5EF4-FFF2-40B4-BE49-F238E27FC236}">
                <a16:creationId xmlns:a16="http://schemas.microsoft.com/office/drawing/2014/main" id="{1D8C3A19-B871-4414-A400-7066B8E4B16F}"/>
              </a:ext>
            </a:extLst>
          </p:cNvPr>
          <p:cNvPicPr preferRelativeResize="0">
            <a:picLocks noGrp="1"/>
          </p:cNvPicPr>
          <p:nvPr>
            <p:ph idx="1"/>
          </p:nvPr>
        </p:nvPicPr>
        <p:blipFill>
          <a:blip r:embed="rId4">
            <a:alphaModFix/>
          </a:blip>
          <a:stretch>
            <a:fillRect/>
          </a:stretch>
        </p:blipFill>
        <p:spPr>
          <a:xfrm>
            <a:off x="1420494" y="1825625"/>
            <a:ext cx="9351012" cy="4351338"/>
          </a:xfrm>
          <a:prstGeom prst="rect">
            <a:avLst/>
          </a:prstGeom>
          <a:noFill/>
          <a:ln>
            <a:noFill/>
          </a:ln>
        </p:spPr>
      </p:pic>
    </p:spTree>
    <p:custDataLst>
      <p:tags r:id="rId1"/>
    </p:custDataLst>
    <p:extLst>
      <p:ext uri="{BB962C8B-B14F-4D97-AF65-F5344CB8AC3E}">
        <p14:creationId xmlns:p14="http://schemas.microsoft.com/office/powerpoint/2010/main" val="93871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p:txBody>
          <a:bodyPr/>
          <a:lstStyle/>
          <a:p>
            <a:r>
              <a:rPr lang="en-US"/>
              <a:t>Unsupervised</a:t>
            </a:r>
          </a:p>
        </p:txBody>
      </p:sp>
      <p:pic>
        <p:nvPicPr>
          <p:cNvPr id="6" name="Shape 435">
            <a:extLst>
              <a:ext uri="{FF2B5EF4-FFF2-40B4-BE49-F238E27FC236}">
                <a16:creationId xmlns:a16="http://schemas.microsoft.com/office/drawing/2014/main" id="{33370D27-C5EF-4222-92BF-A04D7BBE59B3}"/>
              </a:ext>
            </a:extLst>
          </p:cNvPr>
          <p:cNvPicPr preferRelativeResize="0">
            <a:picLocks noGrp="1" noChangeAspect="1"/>
          </p:cNvPicPr>
          <p:nvPr>
            <p:ph idx="1"/>
          </p:nvPr>
        </p:nvPicPr>
        <p:blipFill rotWithShape="1">
          <a:blip r:embed="rId4">
            <a:alphaModFix/>
          </a:blip>
          <a:srcRect l="934" t="970" r="1742" b="7445"/>
          <a:stretch/>
        </p:blipFill>
        <p:spPr>
          <a:xfrm>
            <a:off x="1002463" y="1366887"/>
            <a:ext cx="10762334" cy="5491113"/>
          </a:xfrm>
          <a:prstGeom prst="rect">
            <a:avLst/>
          </a:prstGeom>
          <a:noFill/>
          <a:ln>
            <a:noFill/>
          </a:ln>
        </p:spPr>
      </p:pic>
    </p:spTree>
    <p:custDataLst>
      <p:tags r:id="rId1"/>
    </p:custDataLst>
    <p:extLst>
      <p:ext uri="{BB962C8B-B14F-4D97-AF65-F5344CB8AC3E}">
        <p14:creationId xmlns:p14="http://schemas.microsoft.com/office/powerpoint/2010/main" val="2913674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p:txBody>
          <a:bodyPr/>
          <a:lstStyle/>
          <a:p>
            <a:r>
              <a:rPr lang="en-US"/>
              <a:t>Reinforcement Learning - 2015 </a:t>
            </a:r>
          </a:p>
        </p:txBody>
      </p:sp>
      <p:pic>
        <p:nvPicPr>
          <p:cNvPr id="3" name="Online Media 2">
            <a:hlinkClick r:id="" action="ppaction://media"/>
            <a:extLst>
              <a:ext uri="{FF2B5EF4-FFF2-40B4-BE49-F238E27FC236}">
                <a16:creationId xmlns:a16="http://schemas.microsoft.com/office/drawing/2014/main" id="{263C4095-691C-4575-AE60-A3D1DE8B50C3}"/>
              </a:ext>
            </a:extLst>
          </p:cNvPr>
          <p:cNvPicPr>
            <a:picLocks noGrp="1" noRot="1" noChangeAspect="1"/>
          </p:cNvPicPr>
          <p:nvPr>
            <p:ph idx="1"/>
            <a:videoFile r:link="rId2"/>
          </p:nvPr>
        </p:nvPicPr>
        <p:blipFill>
          <a:blip r:embed="rId5"/>
          <a:stretch>
            <a:fillRect/>
          </a:stretch>
        </p:blipFill>
        <p:spPr>
          <a:xfrm>
            <a:off x="2990850" y="1671637"/>
            <a:ext cx="6381750" cy="4786313"/>
          </a:xfrm>
          <a:prstGeom prst="rect">
            <a:avLst/>
          </a:prstGeom>
        </p:spPr>
      </p:pic>
    </p:spTree>
    <p:custDataLst>
      <p:tags r:id="rId1"/>
    </p:custDataLst>
    <p:extLst>
      <p:ext uri="{BB962C8B-B14F-4D97-AF65-F5344CB8AC3E}">
        <p14:creationId xmlns:p14="http://schemas.microsoft.com/office/powerpoint/2010/main" val="1724177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p:txBody>
          <a:bodyPr/>
          <a:lstStyle/>
          <a:p>
            <a:r>
              <a:rPr lang="en-US"/>
              <a:t>Reinforcement Learning - 2017</a:t>
            </a:r>
          </a:p>
        </p:txBody>
      </p:sp>
      <p:pic>
        <p:nvPicPr>
          <p:cNvPr id="3" name="Online Media 2">
            <a:hlinkClick r:id="" action="ppaction://media"/>
            <a:extLst>
              <a:ext uri="{FF2B5EF4-FFF2-40B4-BE49-F238E27FC236}">
                <a16:creationId xmlns:a16="http://schemas.microsoft.com/office/drawing/2014/main" id="{11BF5BCE-6565-4CE9-8ED3-8ACC6FE24709}"/>
              </a:ext>
            </a:extLst>
          </p:cNvPr>
          <p:cNvPicPr>
            <a:picLocks noGrp="1" noRot="1" noChangeAspect="1"/>
          </p:cNvPicPr>
          <p:nvPr>
            <p:ph idx="1"/>
            <a:videoFile r:link="rId2"/>
          </p:nvPr>
        </p:nvPicPr>
        <p:blipFill>
          <a:blip r:embed="rId5"/>
          <a:stretch>
            <a:fillRect/>
          </a:stretch>
        </p:blipFill>
        <p:spPr>
          <a:xfrm>
            <a:off x="3016251" y="1690688"/>
            <a:ext cx="6232524" cy="4674393"/>
          </a:xfrm>
          <a:prstGeom prst="rect">
            <a:avLst/>
          </a:prstGeom>
        </p:spPr>
      </p:pic>
    </p:spTree>
    <p:custDataLst>
      <p:tags r:id="rId1"/>
    </p:custDataLst>
    <p:extLst>
      <p:ext uri="{BB962C8B-B14F-4D97-AF65-F5344CB8AC3E}">
        <p14:creationId xmlns:p14="http://schemas.microsoft.com/office/powerpoint/2010/main" val="3883333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p:txBody>
          <a:bodyPr/>
          <a:lstStyle/>
          <a:p>
            <a:r>
              <a:rPr lang="en-US"/>
              <a:t>Types of Analytics</a:t>
            </a:r>
            <a:endParaRPr lang="en-US">
              <a:sym typeface="Rockwell"/>
            </a:endParaRPr>
          </a:p>
          <a:p>
            <a:endParaRPr lang="en-US"/>
          </a:p>
        </p:txBody>
      </p:sp>
      <p:pic>
        <p:nvPicPr>
          <p:cNvPr id="5" name="Content Placeholder 4">
            <a:extLst>
              <a:ext uri="{FF2B5EF4-FFF2-40B4-BE49-F238E27FC236}">
                <a16:creationId xmlns:a16="http://schemas.microsoft.com/office/drawing/2014/main" id="{9058E7B7-65C4-434E-95B5-9AB45F3E96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9000" y="1121902"/>
            <a:ext cx="7937500" cy="5713080"/>
          </a:xfrm>
        </p:spPr>
      </p:pic>
    </p:spTree>
    <p:extLst>
      <p:ext uri="{BB962C8B-B14F-4D97-AF65-F5344CB8AC3E}">
        <p14:creationId xmlns:p14="http://schemas.microsoft.com/office/powerpoint/2010/main" val="282546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838200" y="365125"/>
            <a:ext cx="10515600" cy="1325563"/>
          </a:xfrm>
        </p:spPr>
        <p:txBody>
          <a:bodyPr>
            <a:normAutofit/>
          </a:bodyPr>
          <a:lstStyle/>
          <a:p>
            <a:r>
              <a:rPr lang="en-US"/>
              <a:t>Unsupervised</a:t>
            </a:r>
          </a:p>
        </p:txBody>
      </p:sp>
      <p:sp>
        <p:nvSpPr>
          <p:cNvPr id="457" name="Shape 457"/>
          <p:cNvSpPr txBox="1">
            <a:spLocks noGrp="1"/>
          </p:cNvSpPr>
          <p:nvPr>
            <p:ph type="sldNum" sz="quarter" idx="12"/>
          </p:nvPr>
        </p:nvSpPr>
        <p:spPr>
          <a:xfrm>
            <a:off x="8610600" y="6356350"/>
            <a:ext cx="2743200" cy="365125"/>
          </a:xfrm>
        </p:spPr>
        <p:txBody>
          <a:bodyPr/>
          <a:lstStyle/>
          <a:p>
            <a:fld id="{00000000-1234-1234-1234-123412341234}" type="slidenum">
              <a:rPr lang="en-US" smtClean="0"/>
              <a:pPr/>
              <a:t>30</a:t>
            </a:fld>
            <a:endParaRPr lang="en-US"/>
          </a:p>
        </p:txBody>
      </p:sp>
      <p:pic>
        <p:nvPicPr>
          <p:cNvPr id="8" name="Shape 456">
            <a:extLst>
              <a:ext uri="{FF2B5EF4-FFF2-40B4-BE49-F238E27FC236}">
                <a16:creationId xmlns:a16="http://schemas.microsoft.com/office/drawing/2014/main" id="{5461FF90-7FCF-47AA-B65D-FBF31CBF6E76}"/>
              </a:ext>
            </a:extLst>
          </p:cNvPr>
          <p:cNvPicPr preferRelativeResize="0">
            <a:picLocks noGrp="1" noChangeAspect="1"/>
          </p:cNvPicPr>
          <p:nvPr>
            <p:ph idx="1"/>
          </p:nvPr>
        </p:nvPicPr>
        <p:blipFill rotWithShape="1">
          <a:blip r:embed="rId4">
            <a:alphaModFix/>
          </a:blip>
          <a:srcRect l="934" t="970" r="1742" b="7445"/>
          <a:stretch/>
        </p:blipFill>
        <p:spPr>
          <a:xfrm>
            <a:off x="838199" y="1442301"/>
            <a:ext cx="10614525" cy="5415699"/>
          </a:xfrm>
          <a:prstGeom prst="rect">
            <a:avLst/>
          </a:prstGeom>
          <a:noFill/>
          <a:ln>
            <a:noFill/>
          </a:ln>
        </p:spPr>
      </p:pic>
    </p:spTree>
    <p:custDataLst>
      <p:tags r:id="rId1"/>
    </p:custDataLst>
    <p:extLst>
      <p:ext uri="{BB962C8B-B14F-4D97-AF65-F5344CB8AC3E}">
        <p14:creationId xmlns:p14="http://schemas.microsoft.com/office/powerpoint/2010/main" val="200815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18BA-02E1-D240-8F69-C46BD55547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62B3A2-F020-4C47-9F4F-94F13BD132B4}"/>
              </a:ext>
            </a:extLst>
          </p:cNvPr>
          <p:cNvSpPr>
            <a:spLocks noGrp="1"/>
          </p:cNvSpPr>
          <p:nvPr>
            <p:ph idx="1"/>
          </p:nvPr>
        </p:nvSpPr>
        <p:spPr/>
        <p:txBody>
          <a:bodyPr/>
          <a:lstStyle/>
          <a:p>
            <a:r>
              <a:rPr lang="en-US" dirty="0"/>
              <a:t>Supervised learning</a:t>
            </a:r>
          </a:p>
          <a:p>
            <a:pPr lvl="1"/>
            <a:r>
              <a:rPr lang="en-US" dirty="0"/>
              <a:t>Red, blue, white, green &gt; Label for comp to learn</a:t>
            </a:r>
          </a:p>
          <a:p>
            <a:pPr lvl="1"/>
            <a:r>
              <a:rPr lang="en-US" dirty="0"/>
              <a:t>Feature - </a:t>
            </a:r>
            <a:r>
              <a:rPr lang="en-US" dirty="0" err="1"/>
              <a:t>colour</a:t>
            </a:r>
            <a:endParaRPr lang="en-US" dirty="0"/>
          </a:p>
          <a:p>
            <a:r>
              <a:rPr lang="en-US" dirty="0"/>
              <a:t>Unsupervised learning</a:t>
            </a:r>
          </a:p>
          <a:p>
            <a:pPr lvl="1"/>
            <a:r>
              <a:rPr lang="en-US" dirty="0" err="1"/>
              <a:t>Colours</a:t>
            </a:r>
            <a:endParaRPr lang="en-US" dirty="0"/>
          </a:p>
          <a:p>
            <a:pPr lvl="1"/>
            <a:r>
              <a:rPr lang="en-US" dirty="0"/>
              <a:t>How does comp tell?</a:t>
            </a:r>
          </a:p>
          <a:p>
            <a:pPr lvl="2"/>
            <a:r>
              <a:rPr lang="en-US" dirty="0"/>
              <a:t>Based on </a:t>
            </a:r>
            <a:r>
              <a:rPr lang="en-US"/>
              <a:t>similar features</a:t>
            </a:r>
          </a:p>
          <a:p>
            <a:pPr lvl="2"/>
            <a:endParaRPr lang="en-US" dirty="0"/>
          </a:p>
        </p:txBody>
      </p:sp>
    </p:spTree>
    <p:custDataLst>
      <p:tags r:id="rId1"/>
    </p:custDataLst>
    <p:extLst>
      <p:ext uri="{BB962C8B-B14F-4D97-AF65-F5344CB8AC3E}">
        <p14:creationId xmlns:p14="http://schemas.microsoft.com/office/powerpoint/2010/main" val="213293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48350" y="1295400"/>
            <a:ext cx="5505450" cy="5562600"/>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770041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49355" y="1295400"/>
            <a:ext cx="5543550" cy="5562600"/>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512062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63642" y="1304925"/>
            <a:ext cx="5534025" cy="555307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704834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48350" y="1304925"/>
            <a:ext cx="5505450" cy="555307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4098537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48350" y="1304925"/>
            <a:ext cx="5505450" cy="555307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08789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849355" y="1285875"/>
            <a:ext cx="5543550" cy="557212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2064904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5935080" y="1266825"/>
            <a:ext cx="5486400" cy="559117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922664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6096000" y="1285875"/>
            <a:ext cx="5505450" cy="5572125"/>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1978182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p:txBody>
          <a:bodyPr/>
          <a:lstStyle/>
          <a:p>
            <a:r>
              <a:rPr lang="en-US"/>
              <a:t>Types of Analytics</a:t>
            </a:r>
          </a:p>
        </p:txBody>
      </p:sp>
      <p:sp>
        <p:nvSpPr>
          <p:cNvPr id="351" name="Shape 351"/>
          <p:cNvSpPr txBox="1">
            <a:spLocks noGrp="1"/>
          </p:cNvSpPr>
          <p:nvPr>
            <p:ph idx="1"/>
          </p:nvPr>
        </p:nvSpPr>
        <p:spPr/>
        <p:txBody>
          <a:bodyPr/>
          <a:lstStyle/>
          <a:p>
            <a:r>
              <a:rPr lang="en-SG"/>
              <a:t>Descriptive Analytics</a:t>
            </a:r>
          </a:p>
          <a:p>
            <a:pPr lvl="1"/>
            <a:r>
              <a:rPr lang="en-SG"/>
              <a:t>Make use of data aggregation and data mining to provide insight into the past and answer: “What has happened?”</a:t>
            </a:r>
          </a:p>
          <a:p>
            <a:r>
              <a:rPr lang="en-SG"/>
              <a:t>Predictive Analytics</a:t>
            </a:r>
          </a:p>
          <a:p>
            <a:pPr lvl="1"/>
            <a:r>
              <a:rPr lang="en-SG"/>
              <a:t>Make use of statistical models and forecasts techniques to understand the future and answer: “What could happen?”</a:t>
            </a:r>
          </a:p>
          <a:p>
            <a:r>
              <a:rPr lang="en-SG"/>
              <a:t>Prescriptive Analytics</a:t>
            </a:r>
          </a:p>
          <a:p>
            <a:pPr lvl="1"/>
            <a:r>
              <a:rPr lang="en-SG"/>
              <a:t>Make use of optimisation and simulation algorithms to advice on possible outcomes and answer: “What should we do?”</a:t>
            </a:r>
          </a:p>
        </p:txBody>
      </p:sp>
      <p:sp>
        <p:nvSpPr>
          <p:cNvPr id="352" name="Shape 352"/>
          <p:cNvSpPr txBox="1">
            <a:spLocks noGrp="1"/>
          </p:cNvSpPr>
          <p:nvPr>
            <p:ph type="sldNum" sz="quarter"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456713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endParaRPr lang="en-SG"/>
          </a:p>
        </p:txBody>
      </p:sp>
      <p:pic>
        <p:nvPicPr>
          <p:cNvPr id="4" name="Picture 3"/>
          <p:cNvPicPr>
            <a:picLocks noChangeAspect="1"/>
          </p:cNvPicPr>
          <p:nvPr/>
        </p:nvPicPr>
        <p:blipFill>
          <a:blip r:embed="rId3"/>
          <a:stretch>
            <a:fillRect/>
          </a:stretch>
        </p:blipFill>
        <p:spPr>
          <a:xfrm>
            <a:off x="6096000" y="1276350"/>
            <a:ext cx="5486400" cy="5581650"/>
          </a:xfrm>
          <a:prstGeom prst="rect">
            <a:avLst/>
          </a:prstGeom>
        </p:spPr>
      </p:pic>
      <p:sp>
        <p:nvSpPr>
          <p:cNvPr id="5" name="TextBox 4"/>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2744059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Unsupervised Learning – Use Case</a:t>
            </a:r>
          </a:p>
        </p:txBody>
      </p:sp>
      <p:sp>
        <p:nvSpPr>
          <p:cNvPr id="3" name="Content Placeholder 2"/>
          <p:cNvSpPr>
            <a:spLocks noGrp="1"/>
          </p:cNvSpPr>
          <p:nvPr>
            <p:ph idx="1"/>
          </p:nvPr>
        </p:nvSpPr>
        <p:spPr/>
        <p:txBody>
          <a:bodyPr/>
          <a:lstStyle/>
          <a:p>
            <a:endParaRPr lang="en-SG"/>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pic>
        <p:nvPicPr>
          <p:cNvPr id="5" name="Picture 4"/>
          <p:cNvPicPr>
            <a:picLocks noChangeAspect="1"/>
          </p:cNvPicPr>
          <p:nvPr/>
        </p:nvPicPr>
        <p:blipFill>
          <a:blip r:embed="rId4"/>
          <a:stretch>
            <a:fillRect/>
          </a:stretch>
        </p:blipFill>
        <p:spPr>
          <a:xfrm>
            <a:off x="5906505" y="1295400"/>
            <a:ext cx="5505450" cy="5562600"/>
          </a:xfrm>
          <a:prstGeom prst="rect">
            <a:avLst/>
          </a:prstGeom>
        </p:spPr>
      </p:pic>
    </p:spTree>
    <p:custDataLst>
      <p:tags r:id="rId1"/>
    </p:custDataLst>
    <p:extLst>
      <p:ext uri="{BB962C8B-B14F-4D97-AF65-F5344CB8AC3E}">
        <p14:creationId xmlns:p14="http://schemas.microsoft.com/office/powerpoint/2010/main" val="808384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Unsupervised Learning – Use Case</a:t>
            </a:r>
          </a:p>
        </p:txBody>
      </p:sp>
      <p:sp>
        <p:nvSpPr>
          <p:cNvPr id="3" name="Content Placeholder 2"/>
          <p:cNvSpPr>
            <a:spLocks noGrp="1"/>
          </p:cNvSpPr>
          <p:nvPr>
            <p:ph idx="1"/>
          </p:nvPr>
        </p:nvSpPr>
        <p:spPr/>
        <p:txBody>
          <a:bodyPr/>
          <a:lstStyle/>
          <a:p>
            <a:endParaRPr lang="en-SG"/>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pic>
        <p:nvPicPr>
          <p:cNvPr id="5" name="Picture 4"/>
          <p:cNvPicPr>
            <a:picLocks noChangeAspect="1"/>
          </p:cNvPicPr>
          <p:nvPr/>
        </p:nvPicPr>
        <p:blipFill>
          <a:blip r:embed="rId4"/>
          <a:stretch>
            <a:fillRect/>
          </a:stretch>
        </p:blipFill>
        <p:spPr>
          <a:xfrm>
            <a:off x="5838825" y="1333500"/>
            <a:ext cx="5514975" cy="5524500"/>
          </a:xfrm>
          <a:prstGeom prst="rect">
            <a:avLst/>
          </a:prstGeom>
        </p:spPr>
      </p:pic>
    </p:spTree>
    <p:custDataLst>
      <p:tags r:id="rId1"/>
    </p:custDataLst>
    <p:extLst>
      <p:ext uri="{BB962C8B-B14F-4D97-AF65-F5344CB8AC3E}">
        <p14:creationId xmlns:p14="http://schemas.microsoft.com/office/powerpoint/2010/main" val="1412554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Unsupervised Learning – Use Case</a:t>
            </a:r>
          </a:p>
        </p:txBody>
      </p:sp>
      <p:sp>
        <p:nvSpPr>
          <p:cNvPr id="3" name="Content Placeholder 2"/>
          <p:cNvSpPr>
            <a:spLocks noGrp="1"/>
          </p:cNvSpPr>
          <p:nvPr>
            <p:ph idx="1"/>
          </p:nvPr>
        </p:nvSpPr>
        <p:spPr/>
        <p:txBody>
          <a:bodyPr/>
          <a:lstStyle/>
          <a:p>
            <a:endParaRPr lang="en-SG"/>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pic>
        <p:nvPicPr>
          <p:cNvPr id="5" name="Picture 4"/>
          <p:cNvPicPr>
            <a:picLocks noChangeAspect="1"/>
          </p:cNvPicPr>
          <p:nvPr/>
        </p:nvPicPr>
        <p:blipFill>
          <a:blip r:embed="rId4"/>
          <a:stretch>
            <a:fillRect/>
          </a:stretch>
        </p:blipFill>
        <p:spPr>
          <a:xfrm>
            <a:off x="5905500" y="1333500"/>
            <a:ext cx="5448300" cy="5524500"/>
          </a:xfrm>
          <a:prstGeom prst="rect">
            <a:avLst/>
          </a:prstGeom>
        </p:spPr>
      </p:pic>
    </p:spTree>
    <p:custDataLst>
      <p:tags r:id="rId1"/>
    </p:custDataLst>
    <p:extLst>
      <p:ext uri="{BB962C8B-B14F-4D97-AF65-F5344CB8AC3E}">
        <p14:creationId xmlns:p14="http://schemas.microsoft.com/office/powerpoint/2010/main" val="1583775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Unsupervised Learning – Use Case</a:t>
            </a:r>
          </a:p>
        </p:txBody>
      </p:sp>
      <p:sp>
        <p:nvSpPr>
          <p:cNvPr id="3" name="Content Placeholder 2"/>
          <p:cNvSpPr>
            <a:spLocks noGrp="1"/>
          </p:cNvSpPr>
          <p:nvPr>
            <p:ph idx="1"/>
          </p:nvPr>
        </p:nvSpPr>
        <p:spPr/>
        <p:txBody>
          <a:bodyPr/>
          <a:lstStyle/>
          <a:p>
            <a:endParaRPr lang="en-SG"/>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pic>
        <p:nvPicPr>
          <p:cNvPr id="5" name="Picture 4"/>
          <p:cNvPicPr>
            <a:picLocks noChangeAspect="1"/>
          </p:cNvPicPr>
          <p:nvPr/>
        </p:nvPicPr>
        <p:blipFill>
          <a:blip r:embed="rId4"/>
          <a:stretch>
            <a:fillRect/>
          </a:stretch>
        </p:blipFill>
        <p:spPr>
          <a:xfrm>
            <a:off x="5892217" y="1295400"/>
            <a:ext cx="5514975" cy="5562600"/>
          </a:xfrm>
          <a:prstGeom prst="rect">
            <a:avLst/>
          </a:prstGeom>
        </p:spPr>
      </p:pic>
    </p:spTree>
    <p:custDataLst>
      <p:tags r:id="rId1"/>
    </p:custDataLst>
    <p:extLst>
      <p:ext uri="{BB962C8B-B14F-4D97-AF65-F5344CB8AC3E}">
        <p14:creationId xmlns:p14="http://schemas.microsoft.com/office/powerpoint/2010/main" val="1167937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Reinforcement Learning – Use Case</a:t>
            </a:r>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pic>
        <p:nvPicPr>
          <p:cNvPr id="1026" name="Picture 2" descr="https://media-s3-us-east-1.ceros.com/mckinsey/images/2017/11/21/781a1c5efe8e2efd306c7e678142c40c/calendar-98-8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1825625"/>
            <a:ext cx="933450"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s3-us-east-1.ceros.com/mckinsey/images/2017/11/21/b956f8ea4eb5e340ae9a42125a30c37c/robot-100-8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725" y="3475831"/>
            <a:ext cx="942975" cy="828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edia-s3-us-east-1.ceros.com/mckinsey/images/2017/11/21/4b97dd4d22cbe834106be5b2b9a0ac2c/auction-100-7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675" y="5135562"/>
            <a:ext cx="952500" cy="7429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s3-us-east-1.ceros.com/mckinsey/images/2017/11/21/8513a67ca9107bfb71d13ed4a1a1abf0/electricity-quart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512" y="1825625"/>
            <a:ext cx="942975" cy="9429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media-s3-us-east-1.ceros.com/mckinsey/images/2017/11/21/f82ff71c66dfe536627722b1d2ef5f84/car-100-7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4512" y="3475831"/>
            <a:ext cx="952500" cy="714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902747" y="1721446"/>
            <a:ext cx="3206282" cy="923330"/>
          </a:xfrm>
          <a:prstGeom prst="rect">
            <a:avLst/>
          </a:prstGeom>
          <a:noFill/>
        </p:spPr>
        <p:txBody>
          <a:bodyPr wrap="square" rtlCol="0">
            <a:spAutoFit/>
          </a:bodyPr>
          <a:lstStyle/>
          <a:p>
            <a:r>
              <a:rPr lang="en-SG" dirty="0"/>
              <a:t>Optimise the trading strategy for an options-trading portfolio</a:t>
            </a:r>
          </a:p>
        </p:txBody>
      </p:sp>
      <p:sp>
        <p:nvSpPr>
          <p:cNvPr id="13" name="TextBox 12"/>
          <p:cNvSpPr txBox="1"/>
          <p:nvPr/>
        </p:nvSpPr>
        <p:spPr>
          <a:xfrm>
            <a:off x="1935843" y="3475831"/>
            <a:ext cx="3206282" cy="646331"/>
          </a:xfrm>
          <a:prstGeom prst="rect">
            <a:avLst/>
          </a:prstGeom>
          <a:noFill/>
        </p:spPr>
        <p:txBody>
          <a:bodyPr wrap="square" rtlCol="0">
            <a:spAutoFit/>
          </a:bodyPr>
          <a:lstStyle/>
          <a:p>
            <a:r>
              <a:rPr lang="en-SG" dirty="0"/>
              <a:t>Stock and pick inventory using robots</a:t>
            </a:r>
          </a:p>
        </p:txBody>
      </p:sp>
      <p:sp>
        <p:nvSpPr>
          <p:cNvPr id="14" name="TextBox 13"/>
          <p:cNvSpPr txBox="1"/>
          <p:nvPr/>
        </p:nvSpPr>
        <p:spPr>
          <a:xfrm>
            <a:off x="1902747" y="4955183"/>
            <a:ext cx="3206282" cy="923330"/>
          </a:xfrm>
          <a:prstGeom prst="rect">
            <a:avLst/>
          </a:prstGeom>
          <a:noFill/>
        </p:spPr>
        <p:txBody>
          <a:bodyPr wrap="square" rtlCol="0">
            <a:spAutoFit/>
          </a:bodyPr>
          <a:lstStyle/>
          <a:p>
            <a:r>
              <a:rPr lang="en-SG" dirty="0"/>
              <a:t>Optimise pricing in real time for an online auction of a product with limited supply</a:t>
            </a:r>
          </a:p>
        </p:txBody>
      </p:sp>
      <p:sp>
        <p:nvSpPr>
          <p:cNvPr id="15" name="TextBox 14"/>
          <p:cNvSpPr txBox="1"/>
          <p:nvPr/>
        </p:nvSpPr>
        <p:spPr>
          <a:xfrm>
            <a:off x="6722155" y="1773535"/>
            <a:ext cx="2764746" cy="923330"/>
          </a:xfrm>
          <a:prstGeom prst="rect">
            <a:avLst/>
          </a:prstGeom>
          <a:noFill/>
        </p:spPr>
        <p:txBody>
          <a:bodyPr wrap="square" rtlCol="0">
            <a:spAutoFit/>
          </a:bodyPr>
          <a:lstStyle/>
          <a:p>
            <a:r>
              <a:rPr lang="en-SG" dirty="0"/>
              <a:t>Balance the load of electricity grids in varying demand cycles</a:t>
            </a:r>
          </a:p>
        </p:txBody>
      </p:sp>
      <p:sp>
        <p:nvSpPr>
          <p:cNvPr id="16" name="TextBox 15"/>
          <p:cNvSpPr txBox="1"/>
          <p:nvPr/>
        </p:nvSpPr>
        <p:spPr>
          <a:xfrm>
            <a:off x="6722155" y="3460778"/>
            <a:ext cx="2764746" cy="923330"/>
          </a:xfrm>
          <a:prstGeom prst="rect">
            <a:avLst/>
          </a:prstGeom>
          <a:noFill/>
        </p:spPr>
        <p:txBody>
          <a:bodyPr wrap="square" rtlCol="0">
            <a:spAutoFit/>
          </a:bodyPr>
          <a:lstStyle/>
          <a:p>
            <a:r>
              <a:rPr lang="en-SG" dirty="0"/>
              <a:t>Optimise the driving behaviour of self-driving cars</a:t>
            </a:r>
          </a:p>
        </p:txBody>
      </p:sp>
    </p:spTree>
    <p:custDataLst>
      <p:tags r:id="rId1"/>
    </p:custDataLst>
    <p:extLst>
      <p:ext uri="{BB962C8B-B14F-4D97-AF65-F5344CB8AC3E}">
        <p14:creationId xmlns:p14="http://schemas.microsoft.com/office/powerpoint/2010/main" val="1564654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p:txBody>
          <a:bodyPr>
            <a:normAutofit/>
          </a:bodyPr>
          <a:lstStyle/>
          <a:p>
            <a:r>
              <a:rPr lang="en-SG"/>
              <a:t>Deep Learning General Use Case</a:t>
            </a:r>
          </a:p>
        </p:txBody>
      </p:sp>
      <p:graphicFrame>
        <p:nvGraphicFramePr>
          <p:cNvPr id="396" name="Shape 396"/>
          <p:cNvGraphicFramePr/>
          <p:nvPr/>
        </p:nvGraphicFramePr>
        <p:xfrm>
          <a:off x="838200" y="1990639"/>
          <a:ext cx="10515600" cy="4414918"/>
        </p:xfrm>
        <a:graphic>
          <a:graphicData uri="http://schemas.openxmlformats.org/drawingml/2006/table">
            <a:tbl>
              <a:tblPr bandRow="1">
                <a:noFil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35700">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Sound</a:t>
                      </a:r>
                      <a:endParaRPr sz="1900"/>
                    </a:p>
                  </a:txBody>
                  <a:tcPr marL="91438" marR="91438" marT="45738" marB="45738">
                    <a:solidFill>
                      <a:srgbClr val="FABC76"/>
                    </a:solidFill>
                  </a:tcPr>
                </a:tc>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Industry</a:t>
                      </a:r>
                      <a:endParaRPr sz="1900"/>
                    </a:p>
                  </a:txBody>
                  <a:tcPr marL="91438" marR="91438" marT="45738" marB="45738">
                    <a:solidFill>
                      <a:srgbClr val="FABC76"/>
                    </a:solidFill>
                  </a:tcPr>
                </a:tc>
                <a:extLst>
                  <a:ext uri="{0D108BD9-81ED-4DB2-BD59-A6C34878D82A}">
                    <a16:rowId xmlns:a16="http://schemas.microsoft.com/office/drawing/2014/main" val="10000"/>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Voice recognition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UX/UI, Automotive, Security, loT </a:t>
                      </a:r>
                      <a:endParaRPr sz="1900"/>
                    </a:p>
                  </a:txBody>
                  <a:tcPr marL="91438" marR="91438" marT="45738" marB="45738"/>
                </a:tc>
                <a:extLst>
                  <a:ext uri="{0D108BD9-81ED-4DB2-BD59-A6C34878D82A}">
                    <a16:rowId xmlns:a16="http://schemas.microsoft.com/office/drawing/2014/main" val="10001"/>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Voice search</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Handset maker, Telecoms</a:t>
                      </a:r>
                      <a:endParaRPr sz="1900"/>
                    </a:p>
                  </a:txBody>
                  <a:tcPr marL="91438" marR="91438" marT="45738" marB="45738"/>
                </a:tc>
                <a:extLst>
                  <a:ext uri="{0D108BD9-81ED-4DB2-BD59-A6C34878D82A}">
                    <a16:rowId xmlns:a16="http://schemas.microsoft.com/office/drawing/2014/main" val="10002"/>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Sentiment analysis</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dirty="0"/>
                        <a:t>CRM</a:t>
                      </a:r>
                      <a:endParaRPr sz="1900" dirty="0"/>
                    </a:p>
                  </a:txBody>
                  <a:tcPr marL="91438" marR="91438" marT="45738" marB="45738"/>
                </a:tc>
                <a:extLst>
                  <a:ext uri="{0D108BD9-81ED-4DB2-BD59-A6C34878D82A}">
                    <a16:rowId xmlns:a16="http://schemas.microsoft.com/office/drawing/2014/main" val="10003"/>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Flaw detection (engine noise)</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Automotive, Aviation</a:t>
                      </a:r>
                      <a:endParaRPr sz="1900"/>
                    </a:p>
                  </a:txBody>
                  <a:tcPr marL="91438" marR="91438" marT="45738" marB="45738"/>
                </a:tc>
                <a:extLst>
                  <a:ext uri="{0D108BD9-81ED-4DB2-BD59-A6C34878D82A}">
                    <a16:rowId xmlns:a16="http://schemas.microsoft.com/office/drawing/2014/main" val="10004"/>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Fraud detection (latent audio artefacts)</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Finance, Credit Cards</a:t>
                      </a:r>
                      <a:endParaRPr sz="1900"/>
                    </a:p>
                  </a:txBody>
                  <a:tcPr marL="91438" marR="91438" marT="45738" marB="45738"/>
                </a:tc>
                <a:extLst>
                  <a:ext uri="{0D108BD9-81ED-4DB2-BD59-A6C34878D82A}">
                    <a16:rowId xmlns:a16="http://schemas.microsoft.com/office/drawing/2014/main" val="10005"/>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Time Series</a:t>
                      </a:r>
                      <a:endParaRPr sz="1900"/>
                    </a:p>
                  </a:txBody>
                  <a:tcPr marL="91438" marR="91438" marT="45738" marB="45738">
                    <a:solidFill>
                      <a:srgbClr val="FABC76"/>
                    </a:solidFill>
                  </a:tcPr>
                </a:tc>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Industry</a:t>
                      </a:r>
                      <a:endParaRPr sz="1900"/>
                    </a:p>
                  </a:txBody>
                  <a:tcPr marL="91438" marR="91438" marT="45738" marB="45738">
                    <a:solidFill>
                      <a:srgbClr val="FABC76"/>
                    </a:solidFill>
                  </a:tcPr>
                </a:tc>
                <a:extLst>
                  <a:ext uri="{0D108BD9-81ED-4DB2-BD59-A6C34878D82A}">
                    <a16:rowId xmlns:a16="http://schemas.microsoft.com/office/drawing/2014/main" val="10006"/>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Log analysis/Risk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Data centres, Security, Finance</a:t>
                      </a:r>
                      <a:endParaRPr sz="1900"/>
                    </a:p>
                  </a:txBody>
                  <a:tcPr marL="91438" marR="91438" marT="45738" marB="45738"/>
                </a:tc>
                <a:extLst>
                  <a:ext uri="{0D108BD9-81ED-4DB2-BD59-A6C34878D82A}">
                    <a16:rowId xmlns:a16="http://schemas.microsoft.com/office/drawing/2014/main" val="10007"/>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Enterprise resource planning</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Manufacturing, Auto., Supply chain</a:t>
                      </a:r>
                      <a:endParaRPr sz="1900"/>
                    </a:p>
                  </a:txBody>
                  <a:tcPr marL="91438" marR="91438" marT="45738" marB="45738"/>
                </a:tc>
                <a:extLst>
                  <a:ext uri="{0D108BD9-81ED-4DB2-BD59-A6C34878D82A}">
                    <a16:rowId xmlns:a16="http://schemas.microsoft.com/office/drawing/2014/main" val="10008"/>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Predictive analysis using sensor data</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loT, Smart home, Hardware manufacturing</a:t>
                      </a:r>
                      <a:endParaRPr sz="1900"/>
                    </a:p>
                  </a:txBody>
                  <a:tcPr marL="91438" marR="91438" marT="45738" marB="45738"/>
                </a:tc>
                <a:extLst>
                  <a:ext uri="{0D108BD9-81ED-4DB2-BD59-A6C34878D82A}">
                    <a16:rowId xmlns:a16="http://schemas.microsoft.com/office/drawing/2014/main" val="10009"/>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Business and Economic analytics</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Finance, Accounting, Government</a:t>
                      </a:r>
                      <a:endParaRPr sz="1900"/>
                    </a:p>
                  </a:txBody>
                  <a:tcPr marL="91438" marR="91438" marT="45738" marB="45738"/>
                </a:tc>
                <a:extLst>
                  <a:ext uri="{0D108BD9-81ED-4DB2-BD59-A6C34878D82A}">
                    <a16:rowId xmlns:a16="http://schemas.microsoft.com/office/drawing/2014/main" val="10010"/>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Recommendation engine</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dirty="0"/>
                        <a:t>E-commerce, Media, Social Networks</a:t>
                      </a:r>
                      <a:endParaRPr sz="1900" dirty="0"/>
                    </a:p>
                  </a:txBody>
                  <a:tcPr marL="91438" marR="91438" marT="45738" marB="45738"/>
                </a:tc>
                <a:extLst>
                  <a:ext uri="{0D108BD9-81ED-4DB2-BD59-A6C34878D82A}">
                    <a16:rowId xmlns:a16="http://schemas.microsoft.com/office/drawing/2014/main" val="10011"/>
                  </a:ext>
                </a:extLst>
              </a:tr>
            </a:tbl>
          </a:graphicData>
        </a:graphic>
      </p:graphicFrame>
      <p:sp>
        <p:nvSpPr>
          <p:cNvPr id="397" name="Shape 397"/>
          <p:cNvSpPr txBox="1"/>
          <p:nvPr/>
        </p:nvSpPr>
        <p:spPr>
          <a:xfrm>
            <a:off x="838200" y="6405563"/>
            <a:ext cx="3858450" cy="338400"/>
          </a:xfrm>
          <a:prstGeom prst="rect">
            <a:avLst/>
          </a:prstGeom>
          <a:noFill/>
          <a:ln>
            <a:noFill/>
          </a:ln>
        </p:spPr>
        <p:txBody>
          <a:bodyPr spcFirstLastPara="1" wrap="square" lIns="121900" tIns="60938" rIns="121900" bIns="60938" anchor="t" anchorCtr="0">
            <a:noAutofit/>
          </a:bodyPr>
          <a:lstStyle/>
          <a:p>
            <a:pPr>
              <a:buClr>
                <a:srgbClr val="000000"/>
              </a:buClr>
              <a:buSzPts val="2800"/>
            </a:pPr>
            <a:r>
              <a:rPr lang="en-US" sz="1200"/>
              <a:t>Source: </a:t>
            </a:r>
            <a:r>
              <a:rPr lang="en-US" sz="1200" u="sng">
                <a:solidFill>
                  <a:schemeClr val="hlink"/>
                </a:solidFill>
                <a:hlinkClick r:id="rId4"/>
              </a:rPr>
              <a:t>https://deeplearning4j.org/use_cases</a:t>
            </a:r>
            <a:endParaRPr sz="1200"/>
          </a:p>
        </p:txBody>
      </p:sp>
    </p:spTree>
    <p:custDataLst>
      <p:tags r:id="rId1"/>
    </p:custDataLst>
    <p:extLst>
      <p:ext uri="{BB962C8B-B14F-4D97-AF65-F5344CB8AC3E}">
        <p14:creationId xmlns:p14="http://schemas.microsoft.com/office/powerpoint/2010/main" val="25805131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p:txBody>
          <a:bodyPr>
            <a:normAutofit/>
          </a:bodyPr>
          <a:lstStyle/>
          <a:p>
            <a:r>
              <a:rPr lang="en-SG"/>
              <a:t>Deep Learning General Use Case</a:t>
            </a:r>
          </a:p>
        </p:txBody>
      </p:sp>
      <p:sp>
        <p:nvSpPr>
          <p:cNvPr id="2" name="Content Placeholder 1">
            <a:extLst>
              <a:ext uri="{FF2B5EF4-FFF2-40B4-BE49-F238E27FC236}">
                <a16:creationId xmlns:a16="http://schemas.microsoft.com/office/drawing/2014/main" id="{85ABD875-DDCB-40BE-AC65-B730A8D50ED1}"/>
              </a:ext>
            </a:extLst>
          </p:cNvPr>
          <p:cNvSpPr>
            <a:spLocks noGrp="1"/>
          </p:cNvSpPr>
          <p:nvPr>
            <p:ph idx="1"/>
          </p:nvPr>
        </p:nvSpPr>
        <p:spPr/>
        <p:txBody>
          <a:bodyPr/>
          <a:lstStyle/>
          <a:p>
            <a:endParaRPr lang="en-SG"/>
          </a:p>
        </p:txBody>
      </p:sp>
      <p:graphicFrame>
        <p:nvGraphicFramePr>
          <p:cNvPr id="403" name="Shape 403"/>
          <p:cNvGraphicFramePr/>
          <p:nvPr/>
        </p:nvGraphicFramePr>
        <p:xfrm>
          <a:off x="838200" y="1990639"/>
          <a:ext cx="10515600" cy="4414918"/>
        </p:xfrm>
        <a:graphic>
          <a:graphicData uri="http://schemas.openxmlformats.org/drawingml/2006/table">
            <a:tbl>
              <a:tblPr bandRow="1">
                <a:noFil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335700">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dirty="0"/>
                        <a:t>Text</a:t>
                      </a:r>
                      <a:endParaRPr sz="1900" dirty="0"/>
                    </a:p>
                  </a:txBody>
                  <a:tcPr marL="91438" marR="91438" marT="45738" marB="45738">
                    <a:solidFill>
                      <a:srgbClr val="FABC76"/>
                    </a:solidFill>
                  </a:tcPr>
                </a:tc>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Industry</a:t>
                      </a:r>
                      <a:endParaRPr sz="1900"/>
                    </a:p>
                  </a:txBody>
                  <a:tcPr marL="91438" marR="91438" marT="45738" marB="45738">
                    <a:solidFill>
                      <a:srgbClr val="FABC76"/>
                    </a:solidFill>
                  </a:tcPr>
                </a:tc>
                <a:extLst>
                  <a:ext uri="{0D108BD9-81ED-4DB2-BD59-A6C34878D82A}">
                    <a16:rowId xmlns:a16="http://schemas.microsoft.com/office/drawing/2014/main" val="10000"/>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Sentiment Analysis</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CRM, Social media, Reputation mgt.  </a:t>
                      </a:r>
                      <a:endParaRPr sz="1900"/>
                    </a:p>
                  </a:txBody>
                  <a:tcPr marL="91438" marR="91438" marT="45738" marB="45738"/>
                </a:tc>
                <a:extLst>
                  <a:ext uri="{0D108BD9-81ED-4DB2-BD59-A6C34878D82A}">
                    <a16:rowId xmlns:a16="http://schemas.microsoft.com/office/drawing/2014/main" val="10001"/>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Augmented search, Theme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Finance</a:t>
                      </a:r>
                      <a:endParaRPr sz="1900"/>
                    </a:p>
                  </a:txBody>
                  <a:tcPr marL="91438" marR="91438" marT="45738" marB="45738"/>
                </a:tc>
                <a:extLst>
                  <a:ext uri="{0D108BD9-81ED-4DB2-BD59-A6C34878D82A}">
                    <a16:rowId xmlns:a16="http://schemas.microsoft.com/office/drawing/2014/main" val="10002"/>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Threat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Social media, Govt.  </a:t>
                      </a:r>
                      <a:endParaRPr sz="1900"/>
                    </a:p>
                  </a:txBody>
                  <a:tcPr marL="91438" marR="91438" marT="45738" marB="45738"/>
                </a:tc>
                <a:extLst>
                  <a:ext uri="{0D108BD9-81ED-4DB2-BD59-A6C34878D82A}">
                    <a16:rowId xmlns:a16="http://schemas.microsoft.com/office/drawing/2014/main" val="10003"/>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Fraud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Insurance, Finance</a:t>
                      </a:r>
                      <a:endParaRPr sz="1900"/>
                    </a:p>
                  </a:txBody>
                  <a:tcPr marL="91438" marR="91438" marT="45738" marB="45738"/>
                </a:tc>
                <a:extLst>
                  <a:ext uri="{0D108BD9-81ED-4DB2-BD59-A6C34878D82A}">
                    <a16:rowId xmlns:a16="http://schemas.microsoft.com/office/drawing/2014/main" val="10004"/>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Image</a:t>
                      </a:r>
                      <a:endParaRPr sz="1900"/>
                    </a:p>
                  </a:txBody>
                  <a:tcPr marL="91438" marR="91438" marT="45738" marB="45738">
                    <a:solidFill>
                      <a:srgbClr val="FABC76"/>
                    </a:solidFill>
                  </a:tcPr>
                </a:tc>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Industry</a:t>
                      </a:r>
                      <a:endParaRPr sz="1900"/>
                    </a:p>
                  </a:txBody>
                  <a:tcPr marL="91438" marR="91438" marT="45738" marB="45738">
                    <a:solidFill>
                      <a:srgbClr val="FABC76"/>
                    </a:solidFill>
                  </a:tcPr>
                </a:tc>
                <a:extLst>
                  <a:ext uri="{0D108BD9-81ED-4DB2-BD59-A6C34878D82A}">
                    <a16:rowId xmlns:a16="http://schemas.microsoft.com/office/drawing/2014/main" val="10005"/>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Facial recognition, Image search</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Social media</a:t>
                      </a:r>
                      <a:endParaRPr sz="1900"/>
                    </a:p>
                  </a:txBody>
                  <a:tcPr marL="91438" marR="91438" marT="45738" marB="45738"/>
                </a:tc>
                <a:extLst>
                  <a:ext uri="{0D108BD9-81ED-4DB2-BD59-A6C34878D82A}">
                    <a16:rowId xmlns:a16="http://schemas.microsoft.com/office/drawing/2014/main" val="10006"/>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Machine vision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Automotive, aviation</a:t>
                      </a:r>
                      <a:endParaRPr sz="1900"/>
                    </a:p>
                  </a:txBody>
                  <a:tcPr marL="91438" marR="91438" marT="45738" marB="45738"/>
                </a:tc>
                <a:extLst>
                  <a:ext uri="{0D108BD9-81ED-4DB2-BD59-A6C34878D82A}">
                    <a16:rowId xmlns:a16="http://schemas.microsoft.com/office/drawing/2014/main" val="10007"/>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Photo clustering</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Telecom, Handset makers</a:t>
                      </a:r>
                      <a:endParaRPr sz="1900"/>
                    </a:p>
                  </a:txBody>
                  <a:tcPr marL="91438" marR="91438" marT="45738" marB="45738"/>
                </a:tc>
                <a:extLst>
                  <a:ext uri="{0D108BD9-81ED-4DB2-BD59-A6C34878D82A}">
                    <a16:rowId xmlns:a16="http://schemas.microsoft.com/office/drawing/2014/main" val="10008"/>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Video</a:t>
                      </a:r>
                      <a:endParaRPr sz="1900"/>
                    </a:p>
                  </a:txBody>
                  <a:tcPr marL="91438" marR="91438" marT="45738" marB="45738">
                    <a:solidFill>
                      <a:srgbClr val="FABC76"/>
                    </a:solidFill>
                  </a:tcPr>
                </a:tc>
                <a:tc>
                  <a:txBody>
                    <a:bodyPr/>
                    <a:lstStyle/>
                    <a:p>
                      <a:pPr marL="0" marR="0" lvl="0" indent="0" algn="l" rtl="0">
                        <a:lnSpc>
                          <a:spcPct val="100000"/>
                        </a:lnSpc>
                        <a:spcBef>
                          <a:spcPts val="0"/>
                        </a:spcBef>
                        <a:spcAft>
                          <a:spcPts val="0"/>
                        </a:spcAft>
                        <a:buClr>
                          <a:srgbClr val="000000"/>
                        </a:buClr>
                        <a:buSzPts val="2900"/>
                        <a:buFont typeface="Arial"/>
                        <a:buNone/>
                      </a:pPr>
                      <a:r>
                        <a:rPr lang="en-US" sz="1500" b="1" u="none" strike="noStrike" cap="none"/>
                        <a:t>Industry</a:t>
                      </a:r>
                      <a:endParaRPr sz="1900"/>
                    </a:p>
                  </a:txBody>
                  <a:tcPr marL="91438" marR="91438" marT="45738" marB="45738">
                    <a:solidFill>
                      <a:srgbClr val="FABC76"/>
                    </a:solidFill>
                  </a:tcPr>
                </a:tc>
                <a:extLst>
                  <a:ext uri="{0D108BD9-81ED-4DB2-BD59-A6C34878D82A}">
                    <a16:rowId xmlns:a16="http://schemas.microsoft.com/office/drawing/2014/main" val="10009"/>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Motion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Gaming, UX, UI</a:t>
                      </a:r>
                      <a:endParaRPr sz="1900"/>
                    </a:p>
                  </a:txBody>
                  <a:tcPr marL="91438" marR="91438" marT="45738" marB="45738"/>
                </a:tc>
                <a:extLst>
                  <a:ext uri="{0D108BD9-81ED-4DB2-BD59-A6C34878D82A}">
                    <a16:rowId xmlns:a16="http://schemas.microsoft.com/office/drawing/2014/main" val="10010"/>
                  </a:ext>
                </a:extLst>
              </a:tr>
              <a:tr h="370838">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a:t>Real-time threat detection</a:t>
                      </a:r>
                      <a:endParaRPr sz="1900"/>
                    </a:p>
                  </a:txBody>
                  <a:tcPr marL="91438" marR="91438" marT="45738" marB="45738"/>
                </a:tc>
                <a:tc>
                  <a:txBody>
                    <a:bodyPr/>
                    <a:lstStyle/>
                    <a:p>
                      <a:pPr marL="0" marR="0" lvl="0" indent="0" algn="l" rtl="0">
                        <a:lnSpc>
                          <a:spcPct val="100000"/>
                        </a:lnSpc>
                        <a:spcBef>
                          <a:spcPts val="0"/>
                        </a:spcBef>
                        <a:spcAft>
                          <a:spcPts val="0"/>
                        </a:spcAft>
                        <a:buClr>
                          <a:srgbClr val="000000"/>
                        </a:buClr>
                        <a:buSzPts val="2900"/>
                        <a:buFont typeface="Arial"/>
                        <a:buNone/>
                      </a:pPr>
                      <a:r>
                        <a:rPr lang="en-US" sz="1500" u="none" strike="noStrike" cap="none" dirty="0"/>
                        <a:t>Security, Airports</a:t>
                      </a:r>
                      <a:endParaRPr sz="1900" dirty="0"/>
                    </a:p>
                  </a:txBody>
                  <a:tcPr marL="91438" marR="91438" marT="45738" marB="45738"/>
                </a:tc>
                <a:extLst>
                  <a:ext uri="{0D108BD9-81ED-4DB2-BD59-A6C34878D82A}">
                    <a16:rowId xmlns:a16="http://schemas.microsoft.com/office/drawing/2014/main" val="10011"/>
                  </a:ext>
                </a:extLst>
              </a:tr>
            </a:tbl>
          </a:graphicData>
        </a:graphic>
      </p:graphicFrame>
      <p:sp>
        <p:nvSpPr>
          <p:cNvPr id="404" name="Shape 404"/>
          <p:cNvSpPr txBox="1"/>
          <p:nvPr/>
        </p:nvSpPr>
        <p:spPr>
          <a:xfrm>
            <a:off x="838200" y="6405563"/>
            <a:ext cx="3858450" cy="338400"/>
          </a:xfrm>
          <a:prstGeom prst="rect">
            <a:avLst/>
          </a:prstGeom>
          <a:noFill/>
          <a:ln>
            <a:noFill/>
          </a:ln>
        </p:spPr>
        <p:txBody>
          <a:bodyPr spcFirstLastPara="1" wrap="square" lIns="121900" tIns="60938" rIns="121900" bIns="60938" anchor="t" anchorCtr="0">
            <a:noAutofit/>
          </a:bodyPr>
          <a:lstStyle/>
          <a:p>
            <a:pPr>
              <a:buClr>
                <a:srgbClr val="000000"/>
              </a:buClr>
              <a:buSzPts val="2800"/>
            </a:pPr>
            <a:r>
              <a:rPr lang="en-US" sz="1200"/>
              <a:t>Source: </a:t>
            </a:r>
            <a:r>
              <a:rPr lang="en-US" sz="1200" u="sng">
                <a:solidFill>
                  <a:schemeClr val="hlink"/>
                </a:solidFill>
                <a:hlinkClick r:id="rId4"/>
              </a:rPr>
              <a:t>https://deeplearning4j.org/use_cases</a:t>
            </a:r>
            <a:endParaRPr sz="1200"/>
          </a:p>
        </p:txBody>
      </p:sp>
    </p:spTree>
    <p:custDataLst>
      <p:tags r:id="rId1"/>
    </p:custDataLst>
    <p:extLst>
      <p:ext uri="{BB962C8B-B14F-4D97-AF65-F5344CB8AC3E}">
        <p14:creationId xmlns:p14="http://schemas.microsoft.com/office/powerpoint/2010/main" val="1590278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p:txBody>
          <a:bodyPr/>
          <a:lstStyle/>
          <a:p>
            <a:r>
              <a:rPr lang="en-US"/>
              <a:t>Driver of AI</a:t>
            </a:r>
          </a:p>
        </p:txBody>
      </p:sp>
      <p:sp>
        <p:nvSpPr>
          <p:cNvPr id="463" name="Shape 463"/>
          <p:cNvSpPr txBox="1">
            <a:spLocks noGrp="1"/>
          </p:cNvSpPr>
          <p:nvPr>
            <p:ph idx="1"/>
          </p:nvPr>
        </p:nvSpPr>
        <p:spPr/>
        <p:txBody>
          <a:bodyPr/>
          <a:lstStyle/>
          <a:p>
            <a:r>
              <a:rPr lang="en-SG" dirty="0"/>
              <a:t>Big Data</a:t>
            </a:r>
          </a:p>
          <a:p>
            <a:r>
              <a:rPr lang="en-SG" dirty="0"/>
              <a:t>Cheap Computational Power</a:t>
            </a:r>
          </a:p>
          <a:p>
            <a:r>
              <a:rPr lang="en-SG" dirty="0"/>
              <a:t>Cheap Storage</a:t>
            </a:r>
          </a:p>
          <a:p>
            <a:r>
              <a:rPr lang="en-SG" dirty="0"/>
              <a:t>Advances in Machine Learning and Deep Learning</a:t>
            </a:r>
          </a:p>
          <a:p>
            <a:endParaRPr lang="en-SG" dirty="0"/>
          </a:p>
        </p:txBody>
      </p:sp>
    </p:spTree>
    <p:custDataLst>
      <p:tags r:id="rId1"/>
    </p:custDataLst>
    <p:extLst>
      <p:ext uri="{BB962C8B-B14F-4D97-AF65-F5344CB8AC3E}">
        <p14:creationId xmlns:p14="http://schemas.microsoft.com/office/powerpoint/2010/main" val="339684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US" dirty="0">
                <a:sym typeface="Rockwell"/>
              </a:rPr>
              <a:t>Machine Learning Algorithms</a:t>
            </a:r>
            <a:endParaRPr lang="en-US"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3311393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p:txBody>
          <a:bodyPr/>
          <a:lstStyle/>
          <a:p>
            <a:r>
              <a:rPr lang="en-US"/>
              <a:t>Diagnostic Analysis</a:t>
            </a:r>
          </a:p>
        </p:txBody>
      </p:sp>
      <p:sp>
        <p:nvSpPr>
          <p:cNvPr id="2" name="Content Placeholder 1">
            <a:extLst>
              <a:ext uri="{FF2B5EF4-FFF2-40B4-BE49-F238E27FC236}">
                <a16:creationId xmlns:a16="http://schemas.microsoft.com/office/drawing/2014/main" id="{E3B52473-40B2-4CBA-BA67-6462D3008629}"/>
              </a:ext>
            </a:extLst>
          </p:cNvPr>
          <p:cNvSpPr>
            <a:spLocks noGrp="1"/>
          </p:cNvSpPr>
          <p:nvPr>
            <p:ph idx="1"/>
          </p:nvPr>
        </p:nvSpPr>
        <p:spPr/>
        <p:txBody>
          <a:bodyPr/>
          <a:lstStyle/>
          <a:p>
            <a:endParaRPr lang="en-SG"/>
          </a:p>
        </p:txBody>
      </p:sp>
      <p:pic>
        <p:nvPicPr>
          <p:cNvPr id="372" name="Shape 372"/>
          <p:cNvPicPr preferRelativeResize="0"/>
          <p:nvPr/>
        </p:nvPicPr>
        <p:blipFill>
          <a:blip r:embed="rId3">
            <a:alphaModFix/>
          </a:blip>
          <a:stretch>
            <a:fillRect/>
          </a:stretch>
        </p:blipFill>
        <p:spPr>
          <a:xfrm>
            <a:off x="733700" y="1600100"/>
            <a:ext cx="7956052" cy="5154299"/>
          </a:xfrm>
          <a:prstGeom prst="rect">
            <a:avLst/>
          </a:prstGeom>
          <a:noFill/>
          <a:ln>
            <a:noFill/>
          </a:ln>
        </p:spPr>
      </p:pic>
    </p:spTree>
    <p:extLst>
      <p:ext uri="{BB962C8B-B14F-4D97-AF65-F5344CB8AC3E}">
        <p14:creationId xmlns:p14="http://schemas.microsoft.com/office/powerpoint/2010/main" val="411784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67466" y="147411"/>
            <a:ext cx="9857067" cy="6270189"/>
          </a:xfrm>
        </p:spPr>
      </p:pic>
      <p:sp>
        <p:nvSpPr>
          <p:cNvPr id="5" name="TextBox 4"/>
          <p:cNvSpPr txBox="1"/>
          <p:nvPr/>
        </p:nvSpPr>
        <p:spPr>
          <a:xfrm>
            <a:off x="1167466" y="6417600"/>
            <a:ext cx="4279377" cy="369332"/>
          </a:xfrm>
          <a:prstGeom prst="rect">
            <a:avLst/>
          </a:prstGeom>
          <a:noFill/>
        </p:spPr>
        <p:txBody>
          <a:bodyPr wrap="none" rtlCol="0">
            <a:spAutoFit/>
          </a:bodyPr>
          <a:lstStyle/>
          <a:p>
            <a:r>
              <a:rPr lang="en-SG" b="1" dirty="0"/>
              <a:t>Source</a:t>
            </a:r>
            <a:r>
              <a:rPr lang="en-SG" dirty="0"/>
              <a:t>: </a:t>
            </a:r>
            <a:r>
              <a:rPr lang="en-SG" dirty="0" err="1"/>
              <a:t>Nvidia</a:t>
            </a:r>
            <a:r>
              <a:rPr lang="en-SG" dirty="0"/>
              <a:t> </a:t>
            </a:r>
            <a:r>
              <a:rPr lang="en-SG" dirty="0">
                <a:hlinkClick r:id="rId4"/>
              </a:rPr>
              <a:t>https://bit.ly/2aoQwIx</a:t>
            </a:r>
            <a:r>
              <a:rPr lang="en-SG" dirty="0"/>
              <a:t> </a:t>
            </a:r>
            <a:endParaRPr lang="en-SG" b="1" dirty="0"/>
          </a:p>
        </p:txBody>
      </p:sp>
    </p:spTree>
    <p:custDataLst>
      <p:tags r:id="rId1"/>
    </p:custDataLst>
    <p:extLst>
      <p:ext uri="{BB962C8B-B14F-4D97-AF65-F5344CB8AC3E}">
        <p14:creationId xmlns:p14="http://schemas.microsoft.com/office/powerpoint/2010/main" val="415958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B72A-6A1B-6142-A090-FDAE7CF8FB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30E3D8-B3E7-3E4E-9C0A-6C76232FD2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5347" y="365125"/>
            <a:ext cx="9319953" cy="5811838"/>
          </a:xfrm>
        </p:spPr>
      </p:pic>
      <p:sp>
        <p:nvSpPr>
          <p:cNvPr id="6" name="TextBox 5">
            <a:extLst>
              <a:ext uri="{FF2B5EF4-FFF2-40B4-BE49-F238E27FC236}">
                <a16:creationId xmlns:a16="http://schemas.microsoft.com/office/drawing/2014/main" id="{2A7CA8E7-6C97-B54A-AFBD-F36ACD4A34C3}"/>
              </a:ext>
            </a:extLst>
          </p:cNvPr>
          <p:cNvSpPr txBox="1"/>
          <p:nvPr/>
        </p:nvSpPr>
        <p:spPr>
          <a:xfrm>
            <a:off x="1275347" y="6388768"/>
            <a:ext cx="8957901" cy="369332"/>
          </a:xfrm>
          <a:prstGeom prst="rect">
            <a:avLst/>
          </a:prstGeom>
          <a:noFill/>
        </p:spPr>
        <p:txBody>
          <a:bodyPr wrap="none" rtlCol="0">
            <a:spAutoFit/>
          </a:bodyPr>
          <a:lstStyle/>
          <a:p>
            <a:r>
              <a:rPr lang="en-US" b="1" dirty="0"/>
              <a:t>Source: </a:t>
            </a:r>
            <a:r>
              <a:rPr lang="en-US" dirty="0">
                <a:hlinkClick r:id="rId4"/>
              </a:rPr>
              <a:t>http://scikit-learn.org/stable/tutorial/machine_learning_map/index.html</a:t>
            </a:r>
            <a:r>
              <a:rPr lang="en-US" dirty="0"/>
              <a:t> </a:t>
            </a:r>
          </a:p>
        </p:txBody>
      </p:sp>
    </p:spTree>
    <p:custDataLst>
      <p:tags r:id="rId1"/>
    </p:custDataLst>
    <p:extLst>
      <p:ext uri="{BB962C8B-B14F-4D97-AF65-F5344CB8AC3E}">
        <p14:creationId xmlns:p14="http://schemas.microsoft.com/office/powerpoint/2010/main" val="526745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227686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Machine Learning in Finance</a:t>
            </a:r>
            <a:endParaRPr lang="en-SG" dirty="0"/>
          </a:p>
        </p:txBody>
      </p:sp>
      <p:sp>
        <p:nvSpPr>
          <p:cNvPr id="3" name="Text Placeholder 2"/>
          <p:cNvSpPr>
            <a:spLocks noGrp="1"/>
          </p:cNvSpPr>
          <p:nvPr>
            <p:ph type="body" idx="1"/>
          </p:nvPr>
        </p:nvSpPr>
        <p:spPr/>
        <p:txBody>
          <a:bodyPr/>
          <a:lstStyle/>
          <a:p>
            <a:r>
              <a:rPr lang="en-SG" dirty="0" smtClean="0"/>
              <a:t>Supervised Machine Learning</a:t>
            </a:r>
            <a:endParaRPr lang="en-SG" dirty="0"/>
          </a:p>
        </p:txBody>
      </p:sp>
    </p:spTree>
    <p:custDataLst>
      <p:tags r:id="rId1"/>
    </p:custDataLst>
    <p:extLst>
      <p:ext uri="{BB962C8B-B14F-4D97-AF65-F5344CB8AC3E}">
        <p14:creationId xmlns:p14="http://schemas.microsoft.com/office/powerpoint/2010/main" val="32268288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SG" dirty="0">
                <a:sym typeface="Helvetica Neue"/>
              </a:rPr>
              <a:t>Credit Scoring</a:t>
            </a:r>
            <a:endParaRPr lang="en-SG"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5512853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a:t>
            </a:r>
            <a:endParaRPr lang="en-SG" dirty="0"/>
          </a:p>
        </p:txBody>
      </p:sp>
      <p:sp>
        <p:nvSpPr>
          <p:cNvPr id="3" name="Content Placeholder 2"/>
          <p:cNvSpPr>
            <a:spLocks noGrp="1"/>
          </p:cNvSpPr>
          <p:nvPr>
            <p:ph idx="1"/>
          </p:nvPr>
        </p:nvSpPr>
        <p:spPr/>
        <p:txBody>
          <a:bodyPr>
            <a:normAutofit/>
          </a:bodyPr>
          <a:lstStyle/>
          <a:p>
            <a:r>
              <a:rPr lang="en-SG" dirty="0"/>
              <a:t>Statistical forecast of individual credit risk</a:t>
            </a:r>
          </a:p>
          <a:p>
            <a:r>
              <a:rPr lang="en-SG" dirty="0"/>
              <a:t>To objectively evaluate creditworthiness of borrowers</a:t>
            </a:r>
          </a:p>
          <a:p>
            <a:pPr lvl="1"/>
            <a:r>
              <a:rPr lang="en-SG" dirty="0"/>
              <a:t>Ability</a:t>
            </a:r>
          </a:p>
          <a:p>
            <a:pPr lvl="1"/>
            <a:r>
              <a:rPr lang="en-SG" dirty="0"/>
              <a:t>Willingness </a:t>
            </a:r>
          </a:p>
          <a:p>
            <a:r>
              <a:rPr lang="en-SG" dirty="0"/>
              <a:t>Used by lenders in </a:t>
            </a:r>
          </a:p>
          <a:p>
            <a:pPr lvl="1"/>
            <a:r>
              <a:rPr lang="en-SG" dirty="0"/>
              <a:t>Loan approval</a:t>
            </a:r>
          </a:p>
          <a:p>
            <a:pPr lvl="1"/>
            <a:r>
              <a:rPr lang="en-SG" dirty="0"/>
              <a:t>Evaluating risk based charge (E.g., interest rate benchmark + margin)</a:t>
            </a:r>
          </a:p>
          <a:p>
            <a:endParaRPr lang="en-SG" dirty="0"/>
          </a:p>
        </p:txBody>
      </p:sp>
      <p:sp>
        <p:nvSpPr>
          <p:cNvPr id="4" name="TextBox 3">
            <a:extLst>
              <a:ext uri="{FF2B5EF4-FFF2-40B4-BE49-F238E27FC236}">
                <a16:creationId xmlns:a16="http://schemas.microsoft.com/office/drawing/2014/main" id="{D79DBAAA-9854-48A1-AEF6-1B6E54B1345A}"/>
              </a:ext>
            </a:extLst>
          </p:cNvPr>
          <p:cNvSpPr txBox="1"/>
          <p:nvPr/>
        </p:nvSpPr>
        <p:spPr>
          <a:xfrm>
            <a:off x="838200" y="6400800"/>
            <a:ext cx="2451377" cy="369332"/>
          </a:xfrm>
          <a:prstGeom prst="rect">
            <a:avLst/>
          </a:prstGeom>
          <a:noFill/>
        </p:spPr>
        <p:txBody>
          <a:bodyPr wrap="none" rtlCol="0">
            <a:spAutoFit/>
          </a:bodyPr>
          <a:lstStyle/>
          <a:p>
            <a:r>
              <a:rPr lang="en-SG" dirty="0"/>
              <a:t>Source: </a:t>
            </a:r>
            <a:r>
              <a:rPr lang="en-SG" dirty="0">
                <a:hlinkClick r:id="rId4"/>
              </a:rPr>
              <a:t>WPS Analytics</a:t>
            </a:r>
            <a:endParaRPr lang="en-SG" dirty="0"/>
          </a:p>
        </p:txBody>
      </p:sp>
    </p:spTree>
    <p:custDataLst>
      <p:tags r:id="rId1"/>
    </p:custDataLst>
    <p:extLst>
      <p:ext uri="{BB962C8B-B14F-4D97-AF65-F5344CB8AC3E}">
        <p14:creationId xmlns:p14="http://schemas.microsoft.com/office/powerpoint/2010/main" val="1778571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 - Prehistoric</a:t>
            </a:r>
            <a:endParaRPr lang="en-SG" dirty="0"/>
          </a:p>
        </p:txBody>
      </p:sp>
      <p:sp>
        <p:nvSpPr>
          <p:cNvPr id="3" name="Content Placeholder 2"/>
          <p:cNvSpPr>
            <a:spLocks noGrp="1"/>
          </p:cNvSpPr>
          <p:nvPr>
            <p:ph idx="1"/>
          </p:nvPr>
        </p:nvSpPr>
        <p:spPr/>
        <p:txBody>
          <a:bodyPr>
            <a:normAutofit/>
          </a:bodyPr>
          <a:lstStyle/>
          <a:p>
            <a:r>
              <a:rPr lang="en-SG" dirty="0"/>
              <a:t>Performed by loan manager</a:t>
            </a:r>
          </a:p>
          <a:p>
            <a:r>
              <a:rPr lang="en-SG" dirty="0"/>
              <a:t>5Cs</a:t>
            </a:r>
          </a:p>
          <a:p>
            <a:pPr lvl="1"/>
            <a:r>
              <a:rPr lang="en-SG" dirty="0"/>
              <a:t>Character </a:t>
            </a:r>
          </a:p>
          <a:p>
            <a:pPr lvl="1"/>
            <a:r>
              <a:rPr lang="en-SG" dirty="0"/>
              <a:t>Capital – deposit and loan quantum</a:t>
            </a:r>
          </a:p>
          <a:p>
            <a:pPr lvl="1"/>
            <a:r>
              <a:rPr lang="en-SG" dirty="0"/>
              <a:t>Collateral – Security being offered </a:t>
            </a:r>
          </a:p>
          <a:p>
            <a:pPr lvl="1"/>
            <a:r>
              <a:rPr lang="en-SG" dirty="0"/>
              <a:t>Capacity – Repaying ability</a:t>
            </a:r>
          </a:p>
          <a:p>
            <a:pPr lvl="1"/>
            <a:r>
              <a:rPr lang="en-SG" dirty="0"/>
              <a:t>Condition – Macroeconomic consideration</a:t>
            </a:r>
          </a:p>
          <a:p>
            <a:endParaRPr lang="en-SG" dirty="0"/>
          </a:p>
        </p:txBody>
      </p:sp>
      <p:sp>
        <p:nvSpPr>
          <p:cNvPr id="4" name="TextBox 3">
            <a:extLst>
              <a:ext uri="{FF2B5EF4-FFF2-40B4-BE49-F238E27FC236}">
                <a16:creationId xmlns:a16="http://schemas.microsoft.com/office/drawing/2014/main" id="{CAFCB59D-9D44-4A54-9451-6F3CA2645231}"/>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183216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 - Prehistoric</a:t>
            </a:r>
            <a:endParaRPr lang="en-SG" dirty="0"/>
          </a:p>
        </p:txBody>
      </p:sp>
      <p:sp>
        <p:nvSpPr>
          <p:cNvPr id="3" name="Content Placeholder 2"/>
          <p:cNvSpPr>
            <a:spLocks noGrp="1"/>
          </p:cNvSpPr>
          <p:nvPr>
            <p:ph idx="1"/>
          </p:nvPr>
        </p:nvSpPr>
        <p:spPr/>
        <p:txBody>
          <a:bodyPr>
            <a:normAutofit/>
          </a:bodyPr>
          <a:lstStyle/>
          <a:p>
            <a:r>
              <a:rPr lang="en-SG" dirty="0"/>
              <a:t>Shortcomings: </a:t>
            </a:r>
          </a:p>
          <a:p>
            <a:pPr lvl="1"/>
            <a:r>
              <a:rPr lang="en-SG" dirty="0"/>
              <a:t>Subject to human emotion</a:t>
            </a:r>
          </a:p>
          <a:p>
            <a:pPr lvl="1"/>
            <a:r>
              <a:rPr lang="en-SG" dirty="0"/>
              <a:t>Decisions lacked consistency / difficult to replicate</a:t>
            </a:r>
          </a:p>
          <a:p>
            <a:pPr lvl="1"/>
            <a:r>
              <a:rPr lang="en-SG" dirty="0"/>
              <a:t>No set process &amp; difficult to formalise</a:t>
            </a:r>
          </a:p>
          <a:p>
            <a:pPr lvl="1"/>
            <a:r>
              <a:rPr lang="en-SG" dirty="0"/>
              <a:t>Not scalable</a:t>
            </a:r>
          </a:p>
        </p:txBody>
      </p:sp>
      <p:sp>
        <p:nvSpPr>
          <p:cNvPr id="4" name="TextBox 3">
            <a:extLst>
              <a:ext uri="{FF2B5EF4-FFF2-40B4-BE49-F238E27FC236}">
                <a16:creationId xmlns:a16="http://schemas.microsoft.com/office/drawing/2014/main" id="{88B250B2-C07E-4A7F-8360-F98702530C87}"/>
              </a:ext>
            </a:extLst>
          </p:cNvPr>
          <p:cNvSpPr txBox="1"/>
          <p:nvPr/>
        </p:nvSpPr>
        <p:spPr>
          <a:xfrm>
            <a:off x="838200" y="6186488"/>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676038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a:t>
            </a:r>
            <a:endParaRPr lang="en-SG" dirty="0"/>
          </a:p>
        </p:txBody>
      </p:sp>
      <p:sp>
        <p:nvSpPr>
          <p:cNvPr id="3" name="Content Placeholder 2"/>
          <p:cNvSpPr>
            <a:spLocks noGrp="1"/>
          </p:cNvSpPr>
          <p:nvPr>
            <p:ph idx="1"/>
          </p:nvPr>
        </p:nvSpPr>
        <p:spPr/>
        <p:txBody>
          <a:bodyPr>
            <a:normAutofit fontScale="92500" lnSpcReduction="10000"/>
          </a:bodyPr>
          <a:lstStyle/>
          <a:p>
            <a:r>
              <a:rPr lang="en-SG" dirty="0"/>
              <a:t>Regulations drove the need for a more objective and transparent process</a:t>
            </a:r>
          </a:p>
          <a:p>
            <a:r>
              <a:rPr lang="en-SG" dirty="0"/>
              <a:t>Equal Credit Opportunity Act (ECOA) 1974</a:t>
            </a:r>
          </a:p>
          <a:p>
            <a:pPr lvl="1"/>
            <a:r>
              <a:rPr lang="en-SG" dirty="0"/>
              <a:t>Prohibits a creditor from discriminating against an applicant on the basis of race, colour, religion, national origin, and sex.</a:t>
            </a:r>
          </a:p>
          <a:p>
            <a:pPr lvl="1"/>
            <a:r>
              <a:rPr lang="en-SG" dirty="0"/>
              <a:t>Statistically credit scoring systems were proposed</a:t>
            </a:r>
          </a:p>
          <a:p>
            <a:r>
              <a:rPr lang="en-SG" dirty="0"/>
              <a:t>The US Federal Reserve’s Regulation B1 (Section 202.2) required that credit scoring systems must be, amongst other things: </a:t>
            </a:r>
          </a:p>
          <a:p>
            <a:pPr lvl="1"/>
            <a:r>
              <a:rPr lang="en-SG" dirty="0"/>
              <a:t>based on data that are derived from an empirical comparison of sample groups or the population of creditworthy and noncreditworthy applicants who applied for credit within a reasonable preceding period of time</a:t>
            </a:r>
          </a:p>
          <a:p>
            <a:pPr lvl="1"/>
            <a:r>
              <a:rPr lang="en-SG" dirty="0"/>
              <a:t>Developed and validated using accepted statistical principles and methodology</a:t>
            </a:r>
          </a:p>
        </p:txBody>
      </p:sp>
      <p:sp>
        <p:nvSpPr>
          <p:cNvPr id="4" name="TextBox 3">
            <a:extLst>
              <a:ext uri="{FF2B5EF4-FFF2-40B4-BE49-F238E27FC236}">
                <a16:creationId xmlns:a16="http://schemas.microsoft.com/office/drawing/2014/main" id="{F3EEDD49-9B6A-4D3C-9DDE-87163F13694A}"/>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572736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Credit Scoring</a:t>
            </a:r>
            <a:endParaRPr lang="en-SG" dirty="0"/>
          </a:p>
        </p:txBody>
      </p:sp>
      <p:sp>
        <p:nvSpPr>
          <p:cNvPr id="3" name="Content Placeholder 2"/>
          <p:cNvSpPr>
            <a:spLocks noGrp="1"/>
          </p:cNvSpPr>
          <p:nvPr>
            <p:ph idx="1"/>
          </p:nvPr>
        </p:nvSpPr>
        <p:spPr/>
        <p:txBody>
          <a:bodyPr>
            <a:normAutofit fontScale="85000" lnSpcReduction="20000"/>
          </a:bodyPr>
          <a:lstStyle/>
          <a:p>
            <a:r>
              <a:rPr lang="en-SG" dirty="0"/>
              <a:t>Empirically derived and other credit scoring systems</a:t>
            </a:r>
          </a:p>
          <a:p>
            <a:r>
              <a:rPr lang="en-SG" dirty="0"/>
              <a:t>A credit scoring system is a system that evaluates an applicant’s creditworthiness </a:t>
            </a:r>
          </a:p>
          <a:p>
            <a:pPr lvl="1"/>
            <a:r>
              <a:rPr lang="en-SG" dirty="0"/>
              <a:t>Mechanically</a:t>
            </a:r>
          </a:p>
          <a:p>
            <a:pPr lvl="1"/>
            <a:r>
              <a:rPr lang="en-SG" dirty="0"/>
              <a:t>Based on key attributes of the applicant </a:t>
            </a:r>
          </a:p>
          <a:p>
            <a:pPr lvl="1"/>
            <a:r>
              <a:rPr lang="en-SG" dirty="0"/>
              <a:t>Aspects of the transaction</a:t>
            </a:r>
          </a:p>
          <a:p>
            <a:pPr lvl="1"/>
            <a:r>
              <a:rPr lang="en-SG" dirty="0"/>
              <a:t>Information about the applicant</a:t>
            </a:r>
          </a:p>
          <a:p>
            <a:r>
              <a:rPr lang="en-SG" dirty="0"/>
              <a:t>To qualify as an empirically derived, demonstrably and statistically sound, credit scoring system, the system must be: </a:t>
            </a:r>
          </a:p>
          <a:p>
            <a:pPr lvl="1"/>
            <a:r>
              <a:rPr lang="en-SG" dirty="0"/>
              <a:t>Based on data that are derived from an empirical comparison of sample groups or the population of creditworthy and non-creditworthy applicants who applied for credit within a reasonable preceding period of time</a:t>
            </a:r>
          </a:p>
          <a:p>
            <a:pPr lvl="1"/>
            <a:r>
              <a:rPr lang="en-SG" dirty="0"/>
              <a:t>Developed for the purpose of evaluating the creditworthiness of applicants</a:t>
            </a:r>
          </a:p>
          <a:p>
            <a:pPr lvl="1"/>
            <a:r>
              <a:rPr lang="en-SG" dirty="0"/>
              <a:t>Developed and validated using accepted statistical principles and methodology</a:t>
            </a:r>
          </a:p>
          <a:p>
            <a:pPr lvl="1"/>
            <a:r>
              <a:rPr lang="en-SG" dirty="0"/>
              <a:t>Periodically revalidated to maintain predictive ability. </a:t>
            </a:r>
          </a:p>
          <a:p>
            <a:endParaRPr lang="en-SG" dirty="0"/>
          </a:p>
        </p:txBody>
      </p:sp>
      <p:sp>
        <p:nvSpPr>
          <p:cNvPr id="6" name="TextBox 5">
            <a:extLst>
              <a:ext uri="{FF2B5EF4-FFF2-40B4-BE49-F238E27FC236}">
                <a16:creationId xmlns:a16="http://schemas.microsoft.com/office/drawing/2014/main" id="{E061C5E1-4D99-4EEF-B55F-FFBF9DC9F915}"/>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57208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Data Analysis</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4626762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Credit Scoring</a:t>
            </a:r>
            <a:endParaRPr lang="en-SG" dirty="0"/>
          </a:p>
        </p:txBody>
      </p:sp>
      <p:sp>
        <p:nvSpPr>
          <p:cNvPr id="3" name="Content Placeholder 2"/>
          <p:cNvSpPr>
            <a:spLocks noGrp="1"/>
          </p:cNvSpPr>
          <p:nvPr>
            <p:ph idx="1"/>
          </p:nvPr>
        </p:nvSpPr>
        <p:spPr/>
        <p:txBody>
          <a:bodyPr>
            <a:normAutofit fontScale="62500" lnSpcReduction="20000"/>
          </a:bodyPr>
          <a:lstStyle/>
          <a:p>
            <a:r>
              <a:rPr lang="en-SG"/>
              <a:t>The risk of default - measuring the risk of a customer defaulting on a particular product (product default scoring) or for any product (customer default scoring) (Hand &amp; Henley, 1997); </a:t>
            </a:r>
          </a:p>
          <a:p>
            <a:r>
              <a:rPr lang="en-SG"/>
              <a:t>Fraud detection - techniques that can detect fraud as soon as possible (Phua et al., 2010); </a:t>
            </a:r>
          </a:p>
          <a:p>
            <a:r>
              <a:rPr lang="en-SG"/>
              <a:t>Response to advertisement campaigns - will the customer respond to a direct mailing of a new product? (Lee &amp; Cho, 2007); </a:t>
            </a:r>
          </a:p>
          <a:p>
            <a:r>
              <a:rPr lang="en-SG"/>
              <a:t>Customer retention - will the customer keep using the product after the expiry of the initial trial period? (Zhao et al., 2005); </a:t>
            </a:r>
          </a:p>
          <a:p>
            <a:r>
              <a:rPr lang="en-SG"/>
              <a:t>Attrition - will the customer change to another lender? (Thomas, 2001);</a:t>
            </a:r>
          </a:p>
          <a:p>
            <a:r>
              <a:rPr lang="en-SG"/>
              <a:t>Product usage - will the customer use a certain product, and if so, to what intensity? (Haenlein et al., 2007); and </a:t>
            </a:r>
          </a:p>
          <a:p>
            <a:r>
              <a:rPr lang="en-SG"/>
              <a:t>Proﬁt scoring - techniques to measure the proﬁtability of a customer on a single product (product proﬁt scoring), and over all products (customer proﬁt scoring). Product default scoring is regarded as the original application of credit scoring (Thomas, 2009a). </a:t>
            </a:r>
          </a:p>
          <a:p>
            <a:r>
              <a:rPr lang="en-SG"/>
              <a:t>Credit scoring, as previously mentioned in Section 1.2, remains one of the most popular application ﬁelds for both data mining and operational research techniques (Baesens et al., 2009).</a:t>
            </a:r>
          </a:p>
          <a:p>
            <a:endParaRPr lang="en-SG" dirty="0"/>
          </a:p>
        </p:txBody>
      </p:sp>
      <p:sp>
        <p:nvSpPr>
          <p:cNvPr id="6" name="TextBox 5">
            <a:extLst>
              <a:ext uri="{FF2B5EF4-FFF2-40B4-BE49-F238E27FC236}">
                <a16:creationId xmlns:a16="http://schemas.microsoft.com/office/drawing/2014/main" id="{FA856521-B9AE-432E-86DB-A0CC1AD2ED18}"/>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422771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2403F-93BE-485C-A18E-89664B8A6B18}"/>
              </a:ext>
            </a:extLst>
          </p:cNvPr>
          <p:cNvPicPr>
            <a:picLocks noChangeAspect="1"/>
          </p:cNvPicPr>
          <p:nvPr/>
        </p:nvPicPr>
        <p:blipFill>
          <a:blip r:embed="rId3"/>
          <a:stretch>
            <a:fillRect/>
          </a:stretch>
        </p:blipFill>
        <p:spPr>
          <a:xfrm>
            <a:off x="5426679" y="149735"/>
            <a:ext cx="5517546" cy="6708265"/>
          </a:xfrm>
          <a:prstGeom prst="rect">
            <a:avLst/>
          </a:prstGeom>
        </p:spPr>
      </p:pic>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Credit Scoring</a:t>
            </a:r>
            <a:endParaRPr lang="en-SG" sz="2800">
              <a:solidFill>
                <a:schemeClr val="bg1"/>
              </a:solidFill>
            </a:endParaRPr>
          </a:p>
        </p:txBody>
      </p:sp>
      <p:sp>
        <p:nvSpPr>
          <p:cNvPr id="3" name="Content Placeholder 2"/>
          <p:cNvSpPr>
            <a:spLocks noGrp="1"/>
          </p:cNvSpPr>
          <p:nvPr>
            <p:ph idx="1"/>
          </p:nvPr>
        </p:nvSpPr>
        <p:spPr>
          <a:xfrm>
            <a:off x="643467" y="5962650"/>
            <a:ext cx="3363974" cy="386290"/>
          </a:xfrm>
        </p:spPr>
        <p:txBody>
          <a:bodyPr>
            <a:normAutofit/>
          </a:bodyPr>
          <a:lstStyle/>
          <a:p>
            <a:pPr marL="0" indent="0">
              <a:lnSpc>
                <a:spcPct val="100000"/>
              </a:lnSpc>
              <a:spcBef>
                <a:spcPts val="0"/>
              </a:spcBef>
              <a:buNone/>
              <a:defRPr/>
            </a:pPr>
            <a:r>
              <a:rPr lang="en-SG" sz="800" dirty="0">
                <a:solidFill>
                  <a:schemeClr val="bg1"/>
                </a:solidFill>
              </a:rPr>
              <a:t>Source: </a:t>
            </a:r>
            <a:r>
              <a:rPr lang="en-SG" sz="800" i="1" dirty="0">
                <a:solidFill>
                  <a:schemeClr val="bg1"/>
                </a:solidFill>
              </a:rPr>
              <a:t>Credit Scoring Using Machine Learning.</a:t>
            </a:r>
            <a:r>
              <a:rPr lang="en-SG" sz="800" dirty="0">
                <a:solidFill>
                  <a:schemeClr val="bg1"/>
                </a:solidFill>
              </a:rPr>
              <a:t> Kenneth Kennedy. </a:t>
            </a:r>
            <a:r>
              <a:rPr lang="en-SG" sz="800" dirty="0">
                <a:solidFill>
                  <a:schemeClr val="bg1"/>
                </a:solidFill>
                <a:hlinkClick r:id="rId4"/>
              </a:rPr>
              <a:t>https://arrow.dit.ie/sciendoc/137/</a:t>
            </a:r>
            <a:r>
              <a:rPr lang="en-SG" sz="800" dirty="0">
                <a:solidFill>
                  <a:schemeClr val="bg1"/>
                </a:solidFill>
              </a:rPr>
              <a:t> </a:t>
            </a:r>
          </a:p>
          <a:p>
            <a:pPr marL="0" lvl="0" indent="0">
              <a:lnSpc>
                <a:spcPct val="100000"/>
              </a:lnSpc>
              <a:spcBef>
                <a:spcPts val="0"/>
              </a:spcBef>
              <a:buNone/>
              <a:defRPr/>
            </a:pPr>
            <a:endParaRPr lang="en-SG" sz="800" dirty="0">
              <a:solidFill>
                <a:schemeClr val="bg1"/>
              </a:solidFill>
            </a:endParaRPr>
          </a:p>
          <a:p>
            <a:pPr marL="0" indent="0">
              <a:buNone/>
            </a:pPr>
            <a:endParaRPr lang="en-SG" sz="800" dirty="0">
              <a:solidFill>
                <a:schemeClr val="bg1"/>
              </a:solidFill>
            </a:endParaRPr>
          </a:p>
          <a:p>
            <a:endParaRPr lang="en-SG" sz="800" dirty="0">
              <a:solidFill>
                <a:schemeClr val="bg1"/>
              </a:solidFill>
            </a:endParaRPr>
          </a:p>
        </p:txBody>
      </p:sp>
    </p:spTree>
    <p:custDataLst>
      <p:tags r:id="rId1"/>
    </p:custDataLst>
    <p:extLst>
      <p:ext uri="{BB962C8B-B14F-4D97-AF65-F5344CB8AC3E}">
        <p14:creationId xmlns:p14="http://schemas.microsoft.com/office/powerpoint/2010/main" val="3337617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843F-8622-4A9E-AAD1-E1C5B3ACDE0A}"/>
              </a:ext>
            </a:extLst>
          </p:cNvPr>
          <p:cNvSpPr>
            <a:spLocks noGrp="1"/>
          </p:cNvSpPr>
          <p:nvPr>
            <p:ph type="title"/>
          </p:nvPr>
        </p:nvSpPr>
        <p:spPr/>
        <p:txBody>
          <a:bodyPr/>
          <a:lstStyle/>
          <a:p>
            <a:r>
              <a:rPr lang="en-SG" dirty="0"/>
              <a:t>Scorecard Model Development</a:t>
            </a:r>
          </a:p>
        </p:txBody>
      </p:sp>
      <p:sp>
        <p:nvSpPr>
          <p:cNvPr id="3" name="Content Placeholder 2">
            <a:extLst>
              <a:ext uri="{FF2B5EF4-FFF2-40B4-BE49-F238E27FC236}">
                <a16:creationId xmlns:a16="http://schemas.microsoft.com/office/drawing/2014/main" id="{5A15B3E4-698F-4B2E-9F41-8CA24210E0FB}"/>
              </a:ext>
            </a:extLst>
          </p:cNvPr>
          <p:cNvSpPr>
            <a:spLocks noGrp="1"/>
          </p:cNvSpPr>
          <p:nvPr>
            <p:ph idx="1"/>
          </p:nvPr>
        </p:nvSpPr>
        <p:spPr/>
        <p:txBody>
          <a:bodyPr>
            <a:normAutofit lnSpcReduction="10000"/>
          </a:bodyPr>
          <a:lstStyle/>
          <a:p>
            <a:r>
              <a:rPr lang="en-SG" dirty="0"/>
              <a:t>Data Quality</a:t>
            </a:r>
          </a:p>
          <a:p>
            <a:pPr lvl="1"/>
            <a:r>
              <a:rPr lang="en-SG" dirty="0"/>
              <a:t>Accuracy – degree of precision of measurements of a feature to its true value</a:t>
            </a:r>
          </a:p>
          <a:p>
            <a:pPr lvl="1"/>
            <a:r>
              <a:rPr lang="en-SG" dirty="0"/>
              <a:t>Completeness – the extent to which values are missing in the data </a:t>
            </a:r>
          </a:p>
          <a:p>
            <a:pPr lvl="1"/>
            <a:r>
              <a:rPr lang="en-SG" dirty="0"/>
              <a:t>Consistency – multiple data sources are used and due to a lack of standardisation, two or more data items may conﬂict with each other</a:t>
            </a:r>
          </a:p>
          <a:p>
            <a:r>
              <a:rPr lang="en-SG" dirty="0"/>
              <a:t>Data discretisation / classing</a:t>
            </a:r>
          </a:p>
          <a:p>
            <a:r>
              <a:rPr lang="en-SG" dirty="0"/>
              <a:t>Feature selection</a:t>
            </a:r>
          </a:p>
          <a:p>
            <a:r>
              <a:rPr lang="en-SG" dirty="0"/>
              <a:t>Train / Test dataset</a:t>
            </a:r>
          </a:p>
          <a:p>
            <a:r>
              <a:rPr lang="en-SG" dirty="0"/>
              <a:t>Model development and validation</a:t>
            </a:r>
          </a:p>
          <a:p>
            <a:pPr lvl="1"/>
            <a:endParaRPr lang="en-SG" dirty="0"/>
          </a:p>
          <a:p>
            <a:endParaRPr lang="en-SG" dirty="0"/>
          </a:p>
        </p:txBody>
      </p:sp>
      <p:sp>
        <p:nvSpPr>
          <p:cNvPr id="4" name="TextBox 3">
            <a:extLst>
              <a:ext uri="{FF2B5EF4-FFF2-40B4-BE49-F238E27FC236}">
                <a16:creationId xmlns:a16="http://schemas.microsoft.com/office/drawing/2014/main" id="{B75BAE50-B9F8-4119-992F-B7EBCFA2A928}"/>
              </a:ext>
            </a:extLst>
          </p:cNvPr>
          <p:cNvSpPr txBox="1"/>
          <p:nvPr/>
        </p:nvSpPr>
        <p:spPr>
          <a:xfrm>
            <a:off x="952500" y="6400800"/>
            <a:ext cx="6957739" cy="369332"/>
          </a:xfrm>
          <a:prstGeom prst="rect">
            <a:avLst/>
          </a:prstGeom>
          <a:noFill/>
        </p:spPr>
        <p:txBody>
          <a:bodyPr wrap="none" rtlCol="0">
            <a:spAutoFit/>
          </a:bodyPr>
          <a:lstStyle/>
          <a:p>
            <a:r>
              <a:rPr lang="en-SG" b="1" dirty="0"/>
              <a:t>Source</a:t>
            </a:r>
            <a:r>
              <a:rPr lang="en-SG" dirty="0"/>
              <a:t>: Building a Scorecard in Practice, </a:t>
            </a:r>
            <a:r>
              <a:rPr lang="en-SG" dirty="0">
                <a:hlinkClick r:id="rId4"/>
              </a:rPr>
              <a:t>https://bit.ly/2iKyw4n</a:t>
            </a:r>
            <a:r>
              <a:rPr lang="en-SG" dirty="0"/>
              <a:t> </a:t>
            </a:r>
          </a:p>
        </p:txBody>
      </p:sp>
    </p:spTree>
    <p:custDataLst>
      <p:tags r:id="rId1"/>
    </p:custDataLst>
    <p:extLst>
      <p:ext uri="{BB962C8B-B14F-4D97-AF65-F5344CB8AC3E}">
        <p14:creationId xmlns:p14="http://schemas.microsoft.com/office/powerpoint/2010/main" val="2454200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CD87-2911-4311-99D7-D95F6ED03150}"/>
              </a:ext>
            </a:extLst>
          </p:cNvPr>
          <p:cNvSpPr>
            <a:spLocks noGrp="1"/>
          </p:cNvSpPr>
          <p:nvPr>
            <p:ph type="title"/>
          </p:nvPr>
        </p:nvSpPr>
        <p:spPr/>
        <p:txBody>
          <a:bodyPr/>
          <a:lstStyle/>
          <a:p>
            <a:r>
              <a:rPr lang="en-SG" dirty="0"/>
              <a:t>Common Models</a:t>
            </a:r>
          </a:p>
        </p:txBody>
      </p:sp>
      <p:sp>
        <p:nvSpPr>
          <p:cNvPr id="3" name="Content Placeholder 2">
            <a:extLst>
              <a:ext uri="{FF2B5EF4-FFF2-40B4-BE49-F238E27FC236}">
                <a16:creationId xmlns:a16="http://schemas.microsoft.com/office/drawing/2014/main" id="{5EB4500B-52D6-48C1-8364-DC007AE24408}"/>
              </a:ext>
            </a:extLst>
          </p:cNvPr>
          <p:cNvSpPr>
            <a:spLocks noGrp="1"/>
          </p:cNvSpPr>
          <p:nvPr>
            <p:ph idx="1"/>
          </p:nvPr>
        </p:nvSpPr>
        <p:spPr/>
        <p:txBody>
          <a:bodyPr/>
          <a:lstStyle/>
          <a:p>
            <a:r>
              <a:rPr lang="en-SG" dirty="0"/>
              <a:t>Logistic regression</a:t>
            </a:r>
          </a:p>
          <a:p>
            <a:pPr lvl="1"/>
            <a:r>
              <a:rPr lang="en-SG" dirty="0"/>
              <a:t>Most commonly used algorithm within the consumer credit scoring industry</a:t>
            </a:r>
          </a:p>
          <a:p>
            <a:r>
              <a:rPr lang="en-SG" dirty="0"/>
              <a:t>Supervised ML</a:t>
            </a:r>
          </a:p>
          <a:p>
            <a:pPr lvl="1"/>
            <a:r>
              <a:rPr lang="en-SG" dirty="0"/>
              <a:t>Linear Discriminant Analysis (LDA)</a:t>
            </a:r>
          </a:p>
          <a:p>
            <a:pPr lvl="1"/>
            <a:r>
              <a:rPr lang="en-SG" dirty="0"/>
              <a:t>Support Vector Machine</a:t>
            </a:r>
          </a:p>
          <a:p>
            <a:pPr lvl="1"/>
            <a:r>
              <a:rPr lang="en-SG" dirty="0"/>
              <a:t>Neural Network</a:t>
            </a:r>
          </a:p>
          <a:p>
            <a:pPr lvl="1"/>
            <a:r>
              <a:rPr lang="en-SG" dirty="0"/>
              <a:t>Decision Tree</a:t>
            </a:r>
          </a:p>
          <a:p>
            <a:pPr lvl="1"/>
            <a:r>
              <a:rPr lang="en-SG" dirty="0"/>
              <a:t>Random forests</a:t>
            </a:r>
          </a:p>
        </p:txBody>
      </p:sp>
    </p:spTree>
    <p:custDataLst>
      <p:tags r:id="rId1"/>
    </p:custDataLst>
    <p:extLst>
      <p:ext uri="{BB962C8B-B14F-4D97-AF65-F5344CB8AC3E}">
        <p14:creationId xmlns:p14="http://schemas.microsoft.com/office/powerpoint/2010/main" val="4239931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 name="Picture 1">
            <a:extLst>
              <a:ext uri="{FF2B5EF4-FFF2-40B4-BE49-F238E27FC236}">
                <a16:creationId xmlns:a16="http://schemas.microsoft.com/office/drawing/2014/main" id="{88932891-596B-4B44-A3FC-FE898745E8C4}"/>
              </a:ext>
            </a:extLst>
          </p:cNvPr>
          <p:cNvPicPr>
            <a:picLocks noChangeAspect="1"/>
          </p:cNvPicPr>
          <p:nvPr/>
        </p:nvPicPr>
        <p:blipFill rotWithShape="1">
          <a:blip r:embed="rId4">
            <a:clrChange>
              <a:clrFrom>
                <a:srgbClr val="F0F0F0"/>
              </a:clrFrom>
              <a:clrTo>
                <a:srgbClr val="F0F0F0">
                  <a:alpha val="0"/>
                </a:srgbClr>
              </a:clrTo>
            </a:clrChange>
            <a:extLst>
              <a:ext uri="{BEBA8EAE-BF5A-486C-A8C5-ECC9F3942E4B}">
                <a14:imgProps xmlns:a14="http://schemas.microsoft.com/office/drawing/2010/main">
                  <a14:imgLayer r:embed="rId5">
                    <a14:imgEffect>
                      <a14:artisticTexturizer/>
                    </a14:imgEffect>
                  </a14:imgLayer>
                </a14:imgProps>
              </a:ext>
            </a:extLst>
          </a:blip>
          <a:srcRect l="1090"/>
          <a:stretch/>
        </p:blipFill>
        <p:spPr>
          <a:xfrm>
            <a:off x="-1" y="0"/>
            <a:ext cx="12293175" cy="6858000"/>
          </a:xfrm>
          <a:prstGeom prst="rect">
            <a:avLst/>
          </a:prstGeom>
        </p:spPr>
      </p:pic>
      <p:sp>
        <p:nvSpPr>
          <p:cNvPr id="261" name="Shape 261"/>
          <p:cNvSpPr txBox="1">
            <a:spLocks noGrp="1"/>
          </p:cNvSpPr>
          <p:nvPr>
            <p:ph type="ctrTitle"/>
          </p:nvPr>
        </p:nvSpPr>
        <p:spPr>
          <a:xfrm>
            <a:off x="1524000" y="1122363"/>
            <a:ext cx="9144000" cy="2387600"/>
          </a:xfrm>
        </p:spPr>
        <p:txBody>
          <a:bodyPr/>
          <a:lstStyle/>
          <a:p>
            <a:endParaRPr lang="en-SG" dirty="0"/>
          </a:p>
        </p:txBody>
      </p:sp>
      <p:sp>
        <p:nvSpPr>
          <p:cNvPr id="3" name="Subtitle 2"/>
          <p:cNvSpPr>
            <a:spLocks noGrp="1"/>
          </p:cNvSpPr>
          <p:nvPr>
            <p:ph type="subTitle" idx="1"/>
          </p:nvPr>
        </p:nvSpPr>
        <p:spPr>
          <a:xfrm>
            <a:off x="1524000" y="3602038"/>
            <a:ext cx="9144000" cy="1655762"/>
          </a:xfrm>
        </p:spPr>
        <p:txBody>
          <a:bodyPr/>
          <a:lstStyle/>
          <a:p>
            <a:endParaRPr lang="en-SG"/>
          </a:p>
        </p:txBody>
      </p:sp>
    </p:spTree>
    <p:custDataLst>
      <p:tags r:id="rId1"/>
    </p:custDataLst>
    <p:extLst>
      <p:ext uri="{BB962C8B-B14F-4D97-AF65-F5344CB8AC3E}">
        <p14:creationId xmlns:p14="http://schemas.microsoft.com/office/powerpoint/2010/main" val="3050225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54B9-2E7F-46F1-853C-051D3A245F96}"/>
              </a:ext>
            </a:extLst>
          </p:cNvPr>
          <p:cNvSpPr>
            <a:spLocks noGrp="1"/>
          </p:cNvSpPr>
          <p:nvPr>
            <p:ph type="title"/>
          </p:nvPr>
        </p:nvSpPr>
        <p:spPr/>
        <p:txBody>
          <a:bodyPr/>
          <a:lstStyle/>
          <a:p>
            <a:r>
              <a:rPr lang="en-SG" dirty="0"/>
              <a:t>Alternative</a:t>
            </a:r>
          </a:p>
        </p:txBody>
      </p:sp>
      <p:pic>
        <p:nvPicPr>
          <p:cNvPr id="4" name="Online Media 3">
            <a:hlinkClick r:id="" action="ppaction://media"/>
            <a:extLst>
              <a:ext uri="{FF2B5EF4-FFF2-40B4-BE49-F238E27FC236}">
                <a16:creationId xmlns:a16="http://schemas.microsoft.com/office/drawing/2014/main" id="{91E16856-5DE6-4294-85BD-BA8589698582}"/>
              </a:ext>
            </a:extLst>
          </p:cNvPr>
          <p:cNvPicPr>
            <a:picLocks noGrp="1" noRot="1" noChangeAspect="1"/>
          </p:cNvPicPr>
          <p:nvPr>
            <p:ph idx="1"/>
            <a:videoFile r:link="rId2"/>
          </p:nvPr>
        </p:nvPicPr>
        <p:blipFill>
          <a:blip r:embed="rId4"/>
          <a:stretch>
            <a:fillRect/>
          </a:stretch>
        </p:blipFill>
        <p:spPr>
          <a:xfrm>
            <a:off x="2657475" y="1762125"/>
            <a:ext cx="6715125" cy="5036344"/>
          </a:xfrm>
          <a:prstGeom prst="rect">
            <a:avLst/>
          </a:prstGeom>
        </p:spPr>
      </p:pic>
    </p:spTree>
    <p:custDataLst>
      <p:tags r:id="rId1"/>
    </p:custDataLst>
    <p:extLst>
      <p:ext uri="{BB962C8B-B14F-4D97-AF65-F5344CB8AC3E}">
        <p14:creationId xmlns:p14="http://schemas.microsoft.com/office/powerpoint/2010/main" val="102420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D926-6B63-4A4D-81E7-CA7BC22EAB5D}"/>
              </a:ext>
            </a:extLst>
          </p:cNvPr>
          <p:cNvSpPr>
            <a:spLocks noGrp="1"/>
          </p:cNvSpPr>
          <p:nvPr>
            <p:ph type="title"/>
          </p:nvPr>
        </p:nvSpPr>
        <p:spPr/>
        <p:txBody>
          <a:bodyPr/>
          <a:lstStyle/>
          <a:p>
            <a:r>
              <a:rPr lang="en-SG" dirty="0"/>
              <a:t>Alternative Data</a:t>
            </a:r>
          </a:p>
        </p:txBody>
      </p:sp>
      <p:sp>
        <p:nvSpPr>
          <p:cNvPr id="3" name="Content Placeholder 2">
            <a:extLst>
              <a:ext uri="{FF2B5EF4-FFF2-40B4-BE49-F238E27FC236}">
                <a16:creationId xmlns:a16="http://schemas.microsoft.com/office/drawing/2014/main" id="{38FBF06F-19E3-4B84-BA8B-A811605B8902}"/>
              </a:ext>
            </a:extLst>
          </p:cNvPr>
          <p:cNvSpPr>
            <a:spLocks noGrp="1"/>
          </p:cNvSpPr>
          <p:nvPr>
            <p:ph idx="1"/>
          </p:nvPr>
        </p:nvSpPr>
        <p:spPr/>
        <p:txBody>
          <a:bodyPr>
            <a:normAutofit fontScale="92500" lnSpcReduction="10000"/>
          </a:bodyPr>
          <a:lstStyle/>
          <a:p>
            <a:r>
              <a:rPr lang="en-SG" dirty="0"/>
              <a:t>Utilities (gas, water, electricity)</a:t>
            </a:r>
          </a:p>
          <a:p>
            <a:r>
              <a:rPr lang="en-SG" dirty="0"/>
              <a:t>Telecom (TV, mobile, broadband)</a:t>
            </a:r>
          </a:p>
          <a:p>
            <a:r>
              <a:rPr lang="en-SG" dirty="0"/>
              <a:t>Rent</a:t>
            </a:r>
          </a:p>
          <a:p>
            <a:r>
              <a:rPr lang="en-SG" dirty="0"/>
              <a:t>Property/asset record: including value of owned assets</a:t>
            </a:r>
          </a:p>
          <a:p>
            <a:r>
              <a:rPr lang="en-SG" dirty="0"/>
              <a:t>Public records: beyond the limited public records information already found in standard credit reports</a:t>
            </a:r>
          </a:p>
          <a:p>
            <a:r>
              <a:rPr lang="en-SG" dirty="0"/>
              <a:t>Alternative lending payments (e.g., payday, instalment loan, rent-to-own, buy-here-pay-here auto loans, auto title loans): including both on-time and derogatory payment data</a:t>
            </a:r>
          </a:p>
          <a:p>
            <a:r>
              <a:rPr lang="en-SG" dirty="0"/>
              <a:t>Demand deposit account (DDA) information: including recurring payroll deposits and payments, average balance, etc.</a:t>
            </a:r>
          </a:p>
        </p:txBody>
      </p:sp>
      <p:sp>
        <p:nvSpPr>
          <p:cNvPr id="4" name="TextBox 3">
            <a:extLst>
              <a:ext uri="{FF2B5EF4-FFF2-40B4-BE49-F238E27FC236}">
                <a16:creationId xmlns:a16="http://schemas.microsoft.com/office/drawing/2014/main" id="{092C0A92-D7C7-4092-A8E3-811F75E9CADD}"/>
              </a:ext>
            </a:extLst>
          </p:cNvPr>
          <p:cNvSpPr txBox="1"/>
          <p:nvPr/>
        </p:nvSpPr>
        <p:spPr>
          <a:xfrm>
            <a:off x="838200" y="6311900"/>
            <a:ext cx="7535204" cy="369332"/>
          </a:xfrm>
          <a:prstGeom prst="rect">
            <a:avLst/>
          </a:prstGeom>
          <a:noFill/>
        </p:spPr>
        <p:txBody>
          <a:bodyPr wrap="none" rtlCol="0">
            <a:spAutoFit/>
          </a:bodyPr>
          <a:lstStyle/>
          <a:p>
            <a:r>
              <a:rPr lang="en-SG" b="1" dirty="0"/>
              <a:t>Source</a:t>
            </a:r>
            <a:r>
              <a:rPr lang="en-SG" dirty="0"/>
              <a:t>: Alternative Data and the Unbanked </a:t>
            </a:r>
            <a:r>
              <a:rPr lang="en-SG" dirty="0">
                <a:hlinkClick r:id="rId3"/>
              </a:rPr>
              <a:t>https://owy.mn/2Gxwwn7</a:t>
            </a:r>
            <a:r>
              <a:rPr lang="en-SG" dirty="0"/>
              <a:t> </a:t>
            </a:r>
          </a:p>
        </p:txBody>
      </p:sp>
    </p:spTree>
    <p:custDataLst>
      <p:tags r:id="rId1"/>
    </p:custDataLst>
    <p:extLst>
      <p:ext uri="{BB962C8B-B14F-4D97-AF65-F5344CB8AC3E}">
        <p14:creationId xmlns:p14="http://schemas.microsoft.com/office/powerpoint/2010/main" val="4206850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681A-4026-4C39-B4A9-9A2212CE9FF4}"/>
              </a:ext>
            </a:extLst>
          </p:cNvPr>
          <p:cNvSpPr>
            <a:spLocks noGrp="1"/>
          </p:cNvSpPr>
          <p:nvPr>
            <p:ph type="title"/>
          </p:nvPr>
        </p:nvSpPr>
        <p:spPr/>
        <p:txBody>
          <a:bodyPr/>
          <a:lstStyle/>
          <a:p>
            <a:r>
              <a:rPr lang="en-SG" dirty="0"/>
              <a:t>Alternative Data</a:t>
            </a:r>
          </a:p>
        </p:txBody>
      </p:sp>
      <p:sp>
        <p:nvSpPr>
          <p:cNvPr id="3" name="Content Placeholder 2">
            <a:extLst>
              <a:ext uri="{FF2B5EF4-FFF2-40B4-BE49-F238E27FC236}">
                <a16:creationId xmlns:a16="http://schemas.microsoft.com/office/drawing/2014/main" id="{602A26C1-56EF-4173-8FF3-3C51687F3C12}"/>
              </a:ext>
            </a:extLst>
          </p:cNvPr>
          <p:cNvSpPr>
            <a:spLocks noGrp="1"/>
          </p:cNvSpPr>
          <p:nvPr>
            <p:ph idx="1"/>
          </p:nvPr>
        </p:nvSpPr>
        <p:spPr/>
        <p:txBody>
          <a:bodyPr/>
          <a:lstStyle/>
          <a:p>
            <a:r>
              <a:rPr lang="en-SG" dirty="0"/>
              <a:t>Transaction Data</a:t>
            </a:r>
          </a:p>
          <a:p>
            <a:r>
              <a:rPr lang="en-SG" dirty="0"/>
              <a:t>Telecom / Rent / Utility Data</a:t>
            </a:r>
          </a:p>
          <a:p>
            <a:r>
              <a:rPr lang="en-SG" dirty="0"/>
              <a:t>Social Profile Data</a:t>
            </a:r>
          </a:p>
          <a:p>
            <a:r>
              <a:rPr lang="en-SG" dirty="0"/>
              <a:t>Social Network Data</a:t>
            </a:r>
          </a:p>
          <a:p>
            <a:r>
              <a:rPr lang="en-SG" dirty="0"/>
              <a:t>Clickstream Data</a:t>
            </a:r>
          </a:p>
          <a:p>
            <a:r>
              <a:rPr lang="en-SG" dirty="0"/>
              <a:t>Audio and Text Data</a:t>
            </a:r>
          </a:p>
          <a:p>
            <a:r>
              <a:rPr lang="en-SG" dirty="0"/>
              <a:t>Survey Data</a:t>
            </a:r>
          </a:p>
          <a:p>
            <a:r>
              <a:rPr lang="en-SG" dirty="0"/>
              <a:t>Mobile App Data</a:t>
            </a:r>
          </a:p>
        </p:txBody>
      </p:sp>
      <p:sp>
        <p:nvSpPr>
          <p:cNvPr id="4" name="TextBox 3">
            <a:extLst>
              <a:ext uri="{FF2B5EF4-FFF2-40B4-BE49-F238E27FC236}">
                <a16:creationId xmlns:a16="http://schemas.microsoft.com/office/drawing/2014/main" id="{1EF98742-E804-42A5-AB28-4820FB1A67CE}"/>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4"/>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585218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dirty="0"/>
              <a:t>Transaction Data</a:t>
            </a:r>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How customers use their credit or debit cards. </a:t>
            </a:r>
          </a:p>
          <a:p>
            <a:r>
              <a:rPr lang="en-SG" dirty="0"/>
              <a:t>Not often mined to extract the maximum predictive value. </a:t>
            </a:r>
          </a:p>
          <a:p>
            <a:r>
              <a:rPr lang="en-SG" dirty="0"/>
              <a:t>Can be used to generate a wide range of predictive characteristics </a:t>
            </a:r>
          </a:p>
          <a:p>
            <a:pPr lvl="1"/>
            <a:r>
              <a:rPr lang="en-SG" dirty="0"/>
              <a:t>Ratios of Cash to Total Spend in last X week(s) </a:t>
            </a:r>
          </a:p>
          <a:p>
            <a:pPr lvl="1"/>
            <a:r>
              <a:rPr lang="en-SG" dirty="0"/>
              <a:t>Ratios of Spend in last X week(s) to last Y week(s) </a:t>
            </a:r>
          </a:p>
          <a:p>
            <a:pPr lvl="1"/>
            <a:r>
              <a:rPr lang="en-SG" dirty="0"/>
              <a:t>Characteristics based on 	</a:t>
            </a:r>
          </a:p>
          <a:p>
            <a:pPr lvl="2"/>
            <a:r>
              <a:rPr lang="en-SG" dirty="0"/>
              <a:t>Number</a:t>
            </a:r>
          </a:p>
          <a:p>
            <a:pPr lvl="2"/>
            <a:r>
              <a:rPr lang="en-SG" dirty="0"/>
              <a:t>Frequency </a:t>
            </a:r>
          </a:p>
          <a:p>
            <a:pPr lvl="2"/>
            <a:r>
              <a:rPr lang="en-SG" dirty="0"/>
              <a:t>Value of transactions at different retailer types</a:t>
            </a:r>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585081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a:t>Social Profile Data</a:t>
            </a:r>
            <a:endParaRPr lang="en-SG" dirty="0"/>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Facebook, LinkedIn, Twitter, Instagram, Snapchat or other social media sites</a:t>
            </a:r>
          </a:p>
          <a:p>
            <a:r>
              <a:rPr lang="en-SG" dirty="0"/>
              <a:t>Concerns:</a:t>
            </a:r>
          </a:p>
          <a:p>
            <a:pPr lvl="1"/>
            <a:r>
              <a:rPr lang="en-SG" dirty="0"/>
              <a:t>Regulatory hurdles</a:t>
            </a:r>
          </a:p>
          <a:p>
            <a:pPr lvl="1"/>
            <a:r>
              <a:rPr lang="en-SG" dirty="0"/>
              <a:t>Privacy issues</a:t>
            </a:r>
          </a:p>
          <a:p>
            <a:r>
              <a:rPr lang="en-SG" dirty="0"/>
              <a:t>Easy to manipulate</a:t>
            </a:r>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121140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p:txBody>
          <a:bodyPr/>
          <a:lstStyle/>
          <a:p>
            <a:r>
              <a:rPr lang="en-US"/>
              <a:t>What is Data Analysis?</a:t>
            </a:r>
          </a:p>
        </p:txBody>
      </p:sp>
      <p:sp>
        <p:nvSpPr>
          <p:cNvPr id="275" name="Shape 275"/>
          <p:cNvSpPr txBox="1">
            <a:spLocks noGrp="1"/>
          </p:cNvSpPr>
          <p:nvPr>
            <p:ph idx="1"/>
          </p:nvPr>
        </p:nvSpPr>
        <p:spPr/>
        <p:txBody>
          <a:bodyPr/>
          <a:lstStyle/>
          <a:p>
            <a:r>
              <a:rPr lang="en-SG" dirty="0"/>
              <a:t>Sometimes called </a:t>
            </a:r>
            <a:r>
              <a:rPr lang="en-SG" b="1" dirty="0"/>
              <a:t>Data Analytics</a:t>
            </a:r>
          </a:p>
          <a:p>
            <a:r>
              <a:rPr lang="en-SG" dirty="0"/>
              <a:t>A process of inspecting, </a:t>
            </a:r>
            <a:r>
              <a:rPr lang="en-SG" dirty="0">
                <a:hlinkClick r:id="rId3"/>
              </a:rPr>
              <a:t>cleansing</a:t>
            </a:r>
            <a:r>
              <a:rPr lang="en-SG" dirty="0"/>
              <a:t>, </a:t>
            </a:r>
            <a:r>
              <a:rPr lang="en-SG" dirty="0">
                <a:hlinkClick r:id="rId4"/>
              </a:rPr>
              <a:t>transforming</a:t>
            </a:r>
            <a:r>
              <a:rPr lang="en-SG" dirty="0"/>
              <a:t>, and </a:t>
            </a:r>
            <a:r>
              <a:rPr lang="en-SG" dirty="0">
                <a:hlinkClick r:id="rId5"/>
              </a:rPr>
              <a:t>modelling</a:t>
            </a:r>
            <a:r>
              <a:rPr lang="en-SG" dirty="0"/>
              <a:t> </a:t>
            </a:r>
            <a:r>
              <a:rPr lang="en-SG" dirty="0">
                <a:hlinkClick r:id="rId6"/>
              </a:rPr>
              <a:t>data</a:t>
            </a:r>
            <a:r>
              <a:rPr lang="en-SG" dirty="0"/>
              <a:t> with the goal of discovering useful information, suggesting conclusions, and supporting decision-making ~ Wikipedia</a:t>
            </a:r>
          </a:p>
          <a:p>
            <a:r>
              <a:rPr lang="en-SG" dirty="0">
                <a:hlinkClick r:id="rId7"/>
              </a:rPr>
              <a:t>Data mining</a:t>
            </a:r>
            <a:r>
              <a:rPr lang="en-SG" dirty="0"/>
              <a:t> is a particular data analysis technique that focuses on modelling and knowledge discovery for predictive rather than purely descriptive purposes</a:t>
            </a:r>
          </a:p>
          <a:p>
            <a:r>
              <a:rPr lang="en-SG" dirty="0">
                <a:hlinkClick r:id="rId8"/>
              </a:rPr>
              <a:t>Business intelligence</a:t>
            </a:r>
            <a:r>
              <a:rPr lang="en-SG" dirty="0"/>
              <a:t> covers data analysis that relies heavily on aggregation, focusing on business information.</a:t>
            </a:r>
          </a:p>
        </p:txBody>
      </p:sp>
      <p:sp>
        <p:nvSpPr>
          <p:cNvPr id="276" name="Shape 276"/>
          <p:cNvSpPr txBox="1">
            <a:spLocks noGrp="1"/>
          </p:cNvSpPr>
          <p:nvPr>
            <p:ph type="sldNum" sz="quarter"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3182036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a:t>Social Network Analysis</a:t>
            </a:r>
            <a:endParaRPr lang="en-SG" dirty="0"/>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Map a consumer’s network</a:t>
            </a:r>
          </a:p>
          <a:p>
            <a:r>
              <a:rPr lang="en-SG" dirty="0"/>
              <a:t>Identify all the files and accounts for a single customer</a:t>
            </a:r>
          </a:p>
          <a:p>
            <a:r>
              <a:rPr lang="en-SG" dirty="0"/>
              <a:t>Identify the individual’s connections with other people</a:t>
            </a:r>
          </a:p>
          <a:p>
            <a:r>
              <a:rPr lang="en-SG" dirty="0"/>
              <a:t>Especially useful when evaluating a new credit applicant with no or little credit history. The credit ratings of the applicant’s network can provide useful information. </a:t>
            </a:r>
          </a:p>
          <a:p>
            <a:r>
              <a:rPr lang="en-SG" dirty="0"/>
              <a:t>Potential regulatory issue</a:t>
            </a:r>
          </a:p>
          <a:p>
            <a:endParaRPr lang="en-SG" dirty="0"/>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761535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dirty="0"/>
              <a:t>Other Data Sources</a:t>
            </a:r>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b="1" dirty="0"/>
              <a:t>Clickstream Data.</a:t>
            </a:r>
            <a:r>
              <a:rPr lang="en-SG" dirty="0"/>
              <a:t> </a:t>
            </a:r>
          </a:p>
          <a:p>
            <a:pPr lvl="1"/>
            <a:r>
              <a:rPr lang="en-SG" dirty="0"/>
              <a:t>How a customer moves through your website, where they click and how long they take on a page can be predictive.</a:t>
            </a:r>
          </a:p>
          <a:p>
            <a:r>
              <a:rPr lang="en-SG" b="1" dirty="0"/>
              <a:t>Audio and Text Data.</a:t>
            </a:r>
            <a:r>
              <a:rPr lang="en-SG" dirty="0"/>
              <a:t> </a:t>
            </a:r>
          </a:p>
          <a:p>
            <a:pPr lvl="1"/>
            <a:r>
              <a:rPr lang="en-SG" dirty="0"/>
              <a:t>Information found on credit applications</a:t>
            </a:r>
          </a:p>
          <a:p>
            <a:pPr lvl="1"/>
            <a:r>
              <a:rPr lang="en-SG" dirty="0"/>
              <a:t>In recorded customer service or collections calls. </a:t>
            </a:r>
          </a:p>
          <a:p>
            <a:pPr lvl="1"/>
            <a:r>
              <a:rPr lang="en-SG" dirty="0"/>
              <a:t>Complement “thin files” / lacked credit history</a:t>
            </a:r>
          </a:p>
          <a:p>
            <a:endParaRPr lang="en-SG" dirty="0"/>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753827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59C4-7CF3-4CC7-BEC8-6B18768D595C}"/>
              </a:ext>
            </a:extLst>
          </p:cNvPr>
          <p:cNvSpPr>
            <a:spLocks noGrp="1"/>
          </p:cNvSpPr>
          <p:nvPr>
            <p:ph type="title"/>
          </p:nvPr>
        </p:nvSpPr>
        <p:spPr/>
        <p:txBody>
          <a:bodyPr/>
          <a:lstStyle/>
          <a:p>
            <a:r>
              <a:rPr lang="en-SG" dirty="0"/>
              <a:t>“Alternative”</a:t>
            </a:r>
          </a:p>
        </p:txBody>
      </p:sp>
      <p:sp>
        <p:nvSpPr>
          <p:cNvPr id="3" name="Content Placeholder 2">
            <a:extLst>
              <a:ext uri="{FF2B5EF4-FFF2-40B4-BE49-F238E27FC236}">
                <a16:creationId xmlns:a16="http://schemas.microsoft.com/office/drawing/2014/main" id="{74FB8440-D897-42CD-85BF-FED8FEF5BB14}"/>
              </a:ext>
            </a:extLst>
          </p:cNvPr>
          <p:cNvSpPr>
            <a:spLocks noGrp="1"/>
          </p:cNvSpPr>
          <p:nvPr>
            <p:ph idx="1"/>
          </p:nvPr>
        </p:nvSpPr>
        <p:spPr/>
        <p:txBody>
          <a:bodyPr>
            <a:normAutofit/>
          </a:bodyPr>
          <a:lstStyle/>
          <a:p>
            <a:r>
              <a:rPr lang="en-SG" dirty="0"/>
              <a:t>Data showing </a:t>
            </a:r>
            <a:r>
              <a:rPr lang="en-SG" b="1" dirty="0"/>
              <a:t>trends or patterns </a:t>
            </a:r>
            <a:r>
              <a:rPr lang="en-SG" dirty="0"/>
              <a:t>in traditional loan repayment data.</a:t>
            </a:r>
          </a:p>
          <a:p>
            <a:r>
              <a:rPr lang="en-SG" b="1" dirty="0"/>
              <a:t>Payment data </a:t>
            </a:r>
            <a:r>
              <a:rPr lang="en-SG" dirty="0"/>
              <a:t>relating to non-loan products requiring regular (typically monthly) payments, such as telecommunications, rent, insurance, or utilities.</a:t>
            </a:r>
          </a:p>
          <a:p>
            <a:r>
              <a:rPr lang="en-SG" dirty="0"/>
              <a:t>Checking account transaction and </a:t>
            </a:r>
            <a:r>
              <a:rPr lang="en-SG" b="1" dirty="0"/>
              <a:t>cashflow data </a:t>
            </a:r>
            <a:r>
              <a:rPr lang="en-SG" dirty="0"/>
              <a:t>and information about a consumer’s assets, which could include the regularity of a consumer’s cash inflows and outflows, or information about prior income or expense shocks.</a:t>
            </a:r>
          </a:p>
        </p:txBody>
      </p:sp>
      <p:sp>
        <p:nvSpPr>
          <p:cNvPr id="4" name="TextBox 3">
            <a:extLst>
              <a:ext uri="{FF2B5EF4-FFF2-40B4-BE49-F238E27FC236}">
                <a16:creationId xmlns:a16="http://schemas.microsoft.com/office/drawing/2014/main" id="{8CBE6B20-9ABB-4062-98B4-3CEC8997C2DD}"/>
              </a:ext>
            </a:extLst>
          </p:cNvPr>
          <p:cNvSpPr txBox="1"/>
          <p:nvPr/>
        </p:nvSpPr>
        <p:spPr>
          <a:xfrm>
            <a:off x="838200" y="6311900"/>
            <a:ext cx="8629285" cy="369332"/>
          </a:xfrm>
          <a:prstGeom prst="rect">
            <a:avLst/>
          </a:prstGeom>
          <a:noFill/>
        </p:spPr>
        <p:txBody>
          <a:bodyPr wrap="none" rtlCol="0">
            <a:spAutoFit/>
          </a:bodyPr>
          <a:lstStyle/>
          <a:p>
            <a:r>
              <a:rPr lang="en-SG" b="1" dirty="0"/>
              <a:t>Source</a:t>
            </a:r>
            <a:r>
              <a:rPr lang="en-SG" dirty="0"/>
              <a:t>: </a:t>
            </a:r>
            <a:r>
              <a:rPr lang="en-SG" sz="1600" dirty="0">
                <a:hlinkClick r:id="rId3"/>
              </a:rPr>
              <a:t>https://files.consumerfinance.gov/f/documents/20170214_cfpb_Alt-Data-RFI.pdf</a:t>
            </a:r>
            <a:r>
              <a:rPr lang="en-SG" sz="1600" dirty="0"/>
              <a:t> </a:t>
            </a:r>
            <a:endParaRPr lang="en-SG" sz="1600" b="1" dirty="0"/>
          </a:p>
        </p:txBody>
      </p:sp>
    </p:spTree>
    <p:custDataLst>
      <p:tags r:id="rId1"/>
    </p:custDataLst>
    <p:extLst>
      <p:ext uri="{BB962C8B-B14F-4D97-AF65-F5344CB8AC3E}">
        <p14:creationId xmlns:p14="http://schemas.microsoft.com/office/powerpoint/2010/main" val="2700193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59C4-7CF3-4CC7-BEC8-6B18768D595C}"/>
              </a:ext>
            </a:extLst>
          </p:cNvPr>
          <p:cNvSpPr>
            <a:spLocks noGrp="1"/>
          </p:cNvSpPr>
          <p:nvPr>
            <p:ph type="title"/>
          </p:nvPr>
        </p:nvSpPr>
        <p:spPr/>
        <p:txBody>
          <a:bodyPr/>
          <a:lstStyle/>
          <a:p>
            <a:r>
              <a:rPr lang="en-SG" dirty="0"/>
              <a:t>“Alternative”</a:t>
            </a:r>
          </a:p>
        </p:txBody>
      </p:sp>
      <p:sp>
        <p:nvSpPr>
          <p:cNvPr id="3" name="Content Placeholder 2">
            <a:extLst>
              <a:ext uri="{FF2B5EF4-FFF2-40B4-BE49-F238E27FC236}">
                <a16:creationId xmlns:a16="http://schemas.microsoft.com/office/drawing/2014/main" id="{74FB8440-D897-42CD-85BF-FED8FEF5BB14}"/>
              </a:ext>
            </a:extLst>
          </p:cNvPr>
          <p:cNvSpPr>
            <a:spLocks noGrp="1"/>
          </p:cNvSpPr>
          <p:nvPr>
            <p:ph idx="1"/>
          </p:nvPr>
        </p:nvSpPr>
        <p:spPr/>
        <p:txBody>
          <a:bodyPr>
            <a:normAutofit fontScale="92500" lnSpcReduction="10000"/>
          </a:bodyPr>
          <a:lstStyle/>
          <a:p>
            <a:r>
              <a:rPr lang="en-SG" dirty="0"/>
              <a:t>Data that some consider to be related to a consumer’s </a:t>
            </a:r>
            <a:r>
              <a:rPr lang="en-SG" b="1" dirty="0"/>
              <a:t>stability</a:t>
            </a:r>
            <a:r>
              <a:rPr lang="en-SG" dirty="0"/>
              <a:t>, which might include information about the frequency of changes in residences, employment, phone numbers or e-mail addresses.</a:t>
            </a:r>
          </a:p>
          <a:p>
            <a:r>
              <a:rPr lang="en-SG" dirty="0"/>
              <a:t>Data about a consumer’s </a:t>
            </a:r>
            <a:r>
              <a:rPr lang="en-SG" b="1" dirty="0"/>
              <a:t>educational </a:t>
            </a:r>
            <a:r>
              <a:rPr lang="en-SG" dirty="0"/>
              <a:t>or </a:t>
            </a:r>
            <a:r>
              <a:rPr lang="en-SG" b="1" dirty="0"/>
              <a:t>occupational </a:t>
            </a:r>
            <a:r>
              <a:rPr lang="en-SG" dirty="0"/>
              <a:t>attainment, including information about schools attended, degrees obtained, and job positions held.</a:t>
            </a:r>
          </a:p>
          <a:p>
            <a:r>
              <a:rPr lang="en-SG" b="1" dirty="0"/>
              <a:t>Behavioural data </a:t>
            </a:r>
            <a:r>
              <a:rPr lang="en-SG" dirty="0"/>
              <a:t>about consumers, such as how consumers interact with a web interface or answer specific questions, or data about how they shop, browse, use devices, or move about their daily lives.</a:t>
            </a:r>
          </a:p>
          <a:p>
            <a:r>
              <a:rPr lang="en-SG" dirty="0"/>
              <a:t>Data about consumers’ friends and associates, including data about </a:t>
            </a:r>
            <a:r>
              <a:rPr lang="en-SG" b="1" dirty="0"/>
              <a:t>connections </a:t>
            </a:r>
            <a:r>
              <a:rPr lang="en-SG" dirty="0"/>
              <a:t>on social media.</a:t>
            </a:r>
          </a:p>
        </p:txBody>
      </p:sp>
      <p:sp>
        <p:nvSpPr>
          <p:cNvPr id="4" name="TextBox 3">
            <a:extLst>
              <a:ext uri="{FF2B5EF4-FFF2-40B4-BE49-F238E27FC236}">
                <a16:creationId xmlns:a16="http://schemas.microsoft.com/office/drawing/2014/main" id="{F2A2396B-19D7-448C-833A-602BCF81F8CB}"/>
              </a:ext>
            </a:extLst>
          </p:cNvPr>
          <p:cNvSpPr txBox="1"/>
          <p:nvPr/>
        </p:nvSpPr>
        <p:spPr>
          <a:xfrm>
            <a:off x="838200" y="6311900"/>
            <a:ext cx="8629285" cy="369332"/>
          </a:xfrm>
          <a:prstGeom prst="rect">
            <a:avLst/>
          </a:prstGeom>
          <a:noFill/>
        </p:spPr>
        <p:txBody>
          <a:bodyPr wrap="none" rtlCol="0">
            <a:spAutoFit/>
          </a:bodyPr>
          <a:lstStyle/>
          <a:p>
            <a:r>
              <a:rPr lang="en-SG" b="1" dirty="0"/>
              <a:t>Source</a:t>
            </a:r>
            <a:r>
              <a:rPr lang="en-SG" dirty="0"/>
              <a:t>: </a:t>
            </a:r>
            <a:r>
              <a:rPr lang="en-SG" sz="1600" dirty="0">
                <a:hlinkClick r:id="rId3"/>
              </a:rPr>
              <a:t>https://files.consumerfinance.gov/f/documents/20170214_cfpb_Alt-Data-RFI.pdf</a:t>
            </a:r>
            <a:r>
              <a:rPr lang="en-SG" sz="1600" dirty="0"/>
              <a:t> </a:t>
            </a:r>
            <a:endParaRPr lang="en-SG" sz="1600" b="1" dirty="0"/>
          </a:p>
        </p:txBody>
      </p:sp>
    </p:spTree>
    <p:custDataLst>
      <p:tags r:id="rId1"/>
    </p:custDataLst>
    <p:extLst>
      <p:ext uri="{BB962C8B-B14F-4D97-AF65-F5344CB8AC3E}">
        <p14:creationId xmlns:p14="http://schemas.microsoft.com/office/powerpoint/2010/main" val="1874821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D926-6B63-4A4D-81E7-CA7BC22EAB5D}"/>
              </a:ext>
            </a:extLst>
          </p:cNvPr>
          <p:cNvSpPr>
            <a:spLocks noGrp="1"/>
          </p:cNvSpPr>
          <p:nvPr>
            <p:ph type="title"/>
          </p:nvPr>
        </p:nvSpPr>
        <p:spPr/>
        <p:txBody>
          <a:bodyPr/>
          <a:lstStyle/>
          <a:p>
            <a:r>
              <a:rPr lang="en-SG" dirty="0"/>
              <a:t>Characteristics of Good Alternative Data</a:t>
            </a:r>
          </a:p>
        </p:txBody>
      </p:sp>
      <p:sp>
        <p:nvSpPr>
          <p:cNvPr id="3" name="Content Placeholder 2">
            <a:extLst>
              <a:ext uri="{FF2B5EF4-FFF2-40B4-BE49-F238E27FC236}">
                <a16:creationId xmlns:a16="http://schemas.microsoft.com/office/drawing/2014/main" id="{38FBF06F-19E3-4B84-BA8B-A811605B8902}"/>
              </a:ext>
            </a:extLst>
          </p:cNvPr>
          <p:cNvSpPr>
            <a:spLocks noGrp="1"/>
          </p:cNvSpPr>
          <p:nvPr>
            <p:ph idx="1"/>
          </p:nvPr>
        </p:nvSpPr>
        <p:spPr/>
        <p:txBody>
          <a:bodyPr>
            <a:normAutofit fontScale="77500" lnSpcReduction="20000"/>
          </a:bodyPr>
          <a:lstStyle/>
          <a:p>
            <a:r>
              <a:rPr lang="en-SG" b="1" dirty="0"/>
              <a:t>Coverage</a:t>
            </a:r>
            <a:r>
              <a:rPr lang="en-SG" dirty="0"/>
              <a:t>: a new data source will ideally have broad and consistent coverage </a:t>
            </a:r>
          </a:p>
          <a:p>
            <a:r>
              <a:rPr lang="en-SG" b="1" dirty="0"/>
              <a:t>Specificity</a:t>
            </a:r>
            <a:r>
              <a:rPr lang="en-SG" dirty="0"/>
              <a:t>: a data source should ideally contain detailed data elements about an individual – data elements that provide part of a full picture of the borrower (e.g., </a:t>
            </a:r>
            <a:r>
              <a:rPr lang="en-SG" dirty="0" err="1"/>
              <a:t>ontime</a:t>
            </a:r>
            <a:r>
              <a:rPr lang="en-SG" dirty="0"/>
              <a:t> and late payments over a significant time series, or specific asset or income data)</a:t>
            </a:r>
          </a:p>
          <a:p>
            <a:r>
              <a:rPr lang="en-SG" b="1" dirty="0"/>
              <a:t>Accuracy and timeliness</a:t>
            </a:r>
            <a:r>
              <a:rPr lang="en-SG" dirty="0"/>
              <a:t>: data should be accurate and frequently updated</a:t>
            </a:r>
          </a:p>
          <a:p>
            <a:r>
              <a:rPr lang="en-SG" b="1" dirty="0"/>
              <a:t>Predictive power (‘signal’)</a:t>
            </a:r>
            <a:r>
              <a:rPr lang="en-SG" dirty="0"/>
              <a:t>: most important, data should contain information relevant to the behaviour that you’re trying to predict </a:t>
            </a:r>
          </a:p>
          <a:p>
            <a:r>
              <a:rPr lang="en-SG" b="1" dirty="0"/>
              <a:t>Orthogonality</a:t>
            </a:r>
            <a:r>
              <a:rPr lang="en-SG" dirty="0"/>
              <a:t>: ideally, the data source should be additive to traditional bureau data; this means that using it will improve the predictive accuracy of any new score by improving the signal-to-noise ratio </a:t>
            </a:r>
          </a:p>
          <a:p>
            <a:r>
              <a:rPr lang="en-SG" b="1" dirty="0"/>
              <a:t>Regulatory compliance</a:t>
            </a:r>
            <a:r>
              <a:rPr lang="en-SG" dirty="0"/>
              <a:t>: data sources must comply with existing regulations for consumer credit (i.e., Fair Credit Reporting Act, Equal Credit Opportunity Act, Gramm-Leach-Bliley Act)</a:t>
            </a:r>
          </a:p>
        </p:txBody>
      </p:sp>
      <p:sp>
        <p:nvSpPr>
          <p:cNvPr id="4" name="TextBox 3">
            <a:extLst>
              <a:ext uri="{FF2B5EF4-FFF2-40B4-BE49-F238E27FC236}">
                <a16:creationId xmlns:a16="http://schemas.microsoft.com/office/drawing/2014/main" id="{5A3DA0E3-D94C-4206-8426-52A7288202BA}"/>
              </a:ext>
            </a:extLst>
          </p:cNvPr>
          <p:cNvSpPr txBox="1"/>
          <p:nvPr/>
        </p:nvSpPr>
        <p:spPr>
          <a:xfrm>
            <a:off x="838200" y="6311900"/>
            <a:ext cx="7535204" cy="369332"/>
          </a:xfrm>
          <a:prstGeom prst="rect">
            <a:avLst/>
          </a:prstGeom>
          <a:noFill/>
        </p:spPr>
        <p:txBody>
          <a:bodyPr wrap="none" rtlCol="0">
            <a:spAutoFit/>
          </a:bodyPr>
          <a:lstStyle/>
          <a:p>
            <a:r>
              <a:rPr lang="en-SG" b="1" dirty="0"/>
              <a:t>Source</a:t>
            </a:r>
            <a:r>
              <a:rPr lang="en-SG" dirty="0"/>
              <a:t>: Alternative Data and the Unbanked </a:t>
            </a:r>
            <a:r>
              <a:rPr lang="en-SG" dirty="0">
                <a:hlinkClick r:id="rId3"/>
              </a:rPr>
              <a:t>https://owy.mn/2Gxwwn7</a:t>
            </a:r>
            <a:r>
              <a:rPr lang="en-SG" dirty="0"/>
              <a:t> </a:t>
            </a:r>
          </a:p>
        </p:txBody>
      </p:sp>
    </p:spTree>
    <p:custDataLst>
      <p:tags r:id="rId1"/>
    </p:custDataLst>
    <p:extLst>
      <p:ext uri="{BB962C8B-B14F-4D97-AF65-F5344CB8AC3E}">
        <p14:creationId xmlns:p14="http://schemas.microsoft.com/office/powerpoint/2010/main" val="3512407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C964-0A34-4423-8BA8-D5C2FC8B5D67}"/>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16AF79E8-5E9A-45C1-A7B2-D400583B95AB}"/>
              </a:ext>
            </a:extLst>
          </p:cNvPr>
          <p:cNvSpPr>
            <a:spLocks noGrp="1"/>
          </p:cNvSpPr>
          <p:nvPr>
            <p:ph idx="1"/>
          </p:nvPr>
        </p:nvSpPr>
        <p:spPr/>
        <p:txBody>
          <a:bodyPr/>
          <a:lstStyle/>
          <a:p>
            <a:endParaRPr lang="en-SG" dirty="0"/>
          </a:p>
        </p:txBody>
      </p:sp>
      <p:pic>
        <p:nvPicPr>
          <p:cNvPr id="4" name="Picture 3">
            <a:extLst>
              <a:ext uri="{FF2B5EF4-FFF2-40B4-BE49-F238E27FC236}">
                <a16:creationId xmlns:a16="http://schemas.microsoft.com/office/drawing/2014/main" id="{E7FC37EF-9555-4445-AC55-A2CB4DB4C254}"/>
              </a:ext>
            </a:extLst>
          </p:cNvPr>
          <p:cNvPicPr>
            <a:picLocks noChangeAspect="1"/>
          </p:cNvPicPr>
          <p:nvPr/>
        </p:nvPicPr>
        <p:blipFill>
          <a:blip r:embed="rId3"/>
          <a:stretch>
            <a:fillRect/>
          </a:stretch>
        </p:blipFill>
        <p:spPr>
          <a:xfrm>
            <a:off x="1880304" y="82828"/>
            <a:ext cx="8431392" cy="6243092"/>
          </a:xfrm>
          <a:prstGeom prst="rect">
            <a:avLst/>
          </a:prstGeom>
        </p:spPr>
      </p:pic>
      <p:sp>
        <p:nvSpPr>
          <p:cNvPr id="5" name="TextBox 4">
            <a:extLst>
              <a:ext uri="{FF2B5EF4-FFF2-40B4-BE49-F238E27FC236}">
                <a16:creationId xmlns:a16="http://schemas.microsoft.com/office/drawing/2014/main" id="{9BA9D9A8-73E2-4418-B15F-1CD2A2DC708C}"/>
              </a:ext>
            </a:extLst>
          </p:cNvPr>
          <p:cNvSpPr txBox="1"/>
          <p:nvPr/>
        </p:nvSpPr>
        <p:spPr>
          <a:xfrm>
            <a:off x="838200" y="6325920"/>
            <a:ext cx="5737404" cy="307777"/>
          </a:xfrm>
          <a:prstGeom prst="rect">
            <a:avLst/>
          </a:prstGeom>
          <a:noFill/>
        </p:spPr>
        <p:txBody>
          <a:bodyPr wrap="none" rtlCol="0">
            <a:spAutoFit/>
          </a:bodyPr>
          <a:lstStyle/>
          <a:p>
            <a:r>
              <a:rPr lang="en-SG" sz="1400" b="1" dirty="0"/>
              <a:t>Source</a:t>
            </a:r>
            <a:r>
              <a:rPr lang="en-SG" sz="1400" dirty="0"/>
              <a:t>: Credit Scoring in The Era of Big Data, </a:t>
            </a:r>
            <a:r>
              <a:rPr lang="en-SG" sz="1400" dirty="0">
                <a:hlinkClick r:id="rId4"/>
              </a:rPr>
              <a:t>https://bit.ly/2vdxhi9</a:t>
            </a:r>
            <a:r>
              <a:rPr lang="en-SG" sz="1400" dirty="0"/>
              <a:t> </a:t>
            </a:r>
          </a:p>
        </p:txBody>
      </p:sp>
    </p:spTree>
    <p:custDataLst>
      <p:tags r:id="rId1"/>
    </p:custDataLst>
    <p:extLst>
      <p:ext uri="{BB962C8B-B14F-4D97-AF65-F5344CB8AC3E}">
        <p14:creationId xmlns:p14="http://schemas.microsoft.com/office/powerpoint/2010/main" val="28741792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880B6E99-9218-4410-A5B3-12EA7538AA08}"/>
              </a:ext>
            </a:extLst>
          </p:cNvPr>
          <p:cNvPicPr>
            <a:picLocks noGrp="1" noChangeAspect="1"/>
          </p:cNvPicPr>
          <p:nvPr>
            <p:ph idx="1"/>
          </p:nvPr>
        </p:nvPicPr>
        <p:blipFill>
          <a:blip r:embed="rId3"/>
          <a:stretch>
            <a:fillRect/>
          </a:stretch>
        </p:blipFill>
        <p:spPr>
          <a:xfrm>
            <a:off x="2667651" y="643467"/>
            <a:ext cx="6856697" cy="5571066"/>
          </a:xfrm>
          <a:prstGeom prst="rect">
            <a:avLst/>
          </a:prstGeom>
        </p:spPr>
      </p:pic>
      <p:sp>
        <p:nvSpPr>
          <p:cNvPr id="9" name="TextBox 8">
            <a:extLst>
              <a:ext uri="{FF2B5EF4-FFF2-40B4-BE49-F238E27FC236}">
                <a16:creationId xmlns:a16="http://schemas.microsoft.com/office/drawing/2014/main" id="{0D3FF182-6904-4CAB-8332-6504ED9EF880}"/>
              </a:ext>
            </a:extLst>
          </p:cNvPr>
          <p:cNvSpPr txBox="1"/>
          <p:nvPr/>
        </p:nvSpPr>
        <p:spPr>
          <a:xfrm>
            <a:off x="838200" y="6383070"/>
            <a:ext cx="5737404" cy="307777"/>
          </a:xfrm>
          <a:prstGeom prst="rect">
            <a:avLst/>
          </a:prstGeom>
          <a:noFill/>
        </p:spPr>
        <p:txBody>
          <a:bodyPr wrap="none" rtlCol="0">
            <a:spAutoFit/>
          </a:bodyPr>
          <a:lstStyle/>
          <a:p>
            <a:r>
              <a:rPr lang="en-SG" sz="1400" b="1" dirty="0"/>
              <a:t>Source</a:t>
            </a:r>
            <a:r>
              <a:rPr lang="en-SG" sz="1400" dirty="0"/>
              <a:t>: Credit Scoring in The Era of Big Data, </a:t>
            </a:r>
            <a:r>
              <a:rPr lang="en-SG" sz="1400" dirty="0">
                <a:hlinkClick r:id="rId4"/>
              </a:rPr>
              <a:t>https://bit.ly/2vdxhi9</a:t>
            </a:r>
            <a:r>
              <a:rPr lang="en-SG" sz="1400" dirty="0"/>
              <a:t> </a:t>
            </a:r>
          </a:p>
        </p:txBody>
      </p:sp>
    </p:spTree>
    <p:custDataLst>
      <p:tags r:id="rId1"/>
    </p:custDataLst>
    <p:extLst>
      <p:ext uri="{BB962C8B-B14F-4D97-AF65-F5344CB8AC3E}">
        <p14:creationId xmlns:p14="http://schemas.microsoft.com/office/powerpoint/2010/main" val="19162370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C2082-6579-48CC-AD44-B85FE8FC2772}"/>
              </a:ext>
            </a:extLst>
          </p:cNvPr>
          <p:cNvSpPr>
            <a:spLocks noGrp="1"/>
          </p:cNvSpPr>
          <p:nvPr>
            <p:ph type="title"/>
          </p:nvPr>
        </p:nvSpPr>
        <p:spPr/>
        <p:txBody>
          <a:bodyPr/>
          <a:lstStyle/>
          <a:p>
            <a:r>
              <a:rPr lang="en-SG" dirty="0"/>
              <a:t>Microfinance to the Unbanked</a:t>
            </a:r>
          </a:p>
        </p:txBody>
      </p:sp>
      <p:sp>
        <p:nvSpPr>
          <p:cNvPr id="3" name="Content Placeholder 2">
            <a:extLst>
              <a:ext uri="{FF2B5EF4-FFF2-40B4-BE49-F238E27FC236}">
                <a16:creationId xmlns:a16="http://schemas.microsoft.com/office/drawing/2014/main" id="{6D754821-4F98-40AE-949F-03F840648BF4}"/>
              </a:ext>
            </a:extLst>
          </p:cNvPr>
          <p:cNvSpPr>
            <a:spLocks noGrp="1"/>
          </p:cNvSpPr>
          <p:nvPr>
            <p:ph idx="1"/>
          </p:nvPr>
        </p:nvSpPr>
        <p:spPr/>
        <p:txBody>
          <a:bodyPr/>
          <a:lstStyle/>
          <a:p>
            <a:r>
              <a:rPr lang="en-SG" b="1" dirty="0"/>
              <a:t>Adams</a:t>
            </a:r>
            <a:r>
              <a:rPr lang="en-SG" dirty="0"/>
              <a:t>: Walk me through the process of applying for a loan.</a:t>
            </a:r>
          </a:p>
          <a:p>
            <a:r>
              <a:rPr lang="en-SG" b="1" dirty="0" err="1"/>
              <a:t>Siroya</a:t>
            </a:r>
            <a:r>
              <a:rPr lang="en-SG" dirty="0"/>
              <a:t>: You download the </a:t>
            </a:r>
            <a:r>
              <a:rPr lang="en-SG" b="1" dirty="0"/>
              <a:t>app</a:t>
            </a:r>
            <a:r>
              <a:rPr lang="en-SG" dirty="0"/>
              <a:t> and answer </a:t>
            </a:r>
            <a:r>
              <a:rPr lang="en-SG" b="1" dirty="0"/>
              <a:t>eight questions </a:t>
            </a:r>
            <a:r>
              <a:rPr lang="en-SG" dirty="0"/>
              <a:t>that revolve around </a:t>
            </a:r>
            <a:r>
              <a:rPr lang="en-SG" b="1" dirty="0"/>
              <a:t>demographic</a:t>
            </a:r>
            <a:r>
              <a:rPr lang="en-SG" dirty="0"/>
              <a:t> and </a:t>
            </a:r>
            <a:r>
              <a:rPr lang="en-SG" b="1" dirty="0"/>
              <a:t>location data. </a:t>
            </a:r>
            <a:r>
              <a:rPr lang="en-SG" dirty="0"/>
              <a:t>On the back end we’re already scoring you. We send a loan offer. If you accept you get the capital directly into your mobile wallet. Eighty-five percent of customers are getting cash in their wallet in two minutes. We laugh about the fact that we can’t ask for a loan and get money in two minutes. We’re open 24 hours a day. A customer can request capital and get it in under two minutes at four in the morning.</a:t>
            </a:r>
          </a:p>
        </p:txBody>
      </p:sp>
      <p:sp>
        <p:nvSpPr>
          <p:cNvPr id="4" name="TextBox 3">
            <a:extLst>
              <a:ext uri="{FF2B5EF4-FFF2-40B4-BE49-F238E27FC236}">
                <a16:creationId xmlns:a16="http://schemas.microsoft.com/office/drawing/2014/main" id="{09F4518C-B404-430F-AFAC-4A4B917C4D2D}"/>
              </a:ext>
            </a:extLst>
          </p:cNvPr>
          <p:cNvSpPr txBox="1"/>
          <p:nvPr/>
        </p:nvSpPr>
        <p:spPr>
          <a:xfrm>
            <a:off x="838200" y="6383070"/>
            <a:ext cx="2904962" cy="307777"/>
          </a:xfrm>
          <a:prstGeom prst="rect">
            <a:avLst/>
          </a:prstGeom>
          <a:noFill/>
        </p:spPr>
        <p:txBody>
          <a:bodyPr wrap="none" rtlCol="0">
            <a:spAutoFit/>
          </a:bodyPr>
          <a:lstStyle/>
          <a:p>
            <a:r>
              <a:rPr lang="en-SG" sz="1400" b="1" dirty="0"/>
              <a:t>Source</a:t>
            </a:r>
            <a:r>
              <a:rPr lang="en-SG" sz="1400" dirty="0"/>
              <a:t>: </a:t>
            </a:r>
            <a:r>
              <a:rPr lang="en-SG" sz="1400" dirty="0">
                <a:hlinkClick r:id="rId3"/>
              </a:rPr>
              <a:t>https://bit.ly/2GzYwqh</a:t>
            </a:r>
            <a:r>
              <a:rPr lang="en-SG" sz="1400" dirty="0"/>
              <a:t> </a:t>
            </a:r>
          </a:p>
        </p:txBody>
      </p:sp>
    </p:spTree>
    <p:custDataLst>
      <p:tags r:id="rId1"/>
    </p:custDataLst>
    <p:extLst>
      <p:ext uri="{BB962C8B-B14F-4D97-AF65-F5344CB8AC3E}">
        <p14:creationId xmlns:p14="http://schemas.microsoft.com/office/powerpoint/2010/main" val="2230996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14C-6813-4A41-81E5-074AE9A35634}"/>
              </a:ext>
            </a:extLst>
          </p:cNvPr>
          <p:cNvSpPr>
            <a:spLocks noGrp="1"/>
          </p:cNvSpPr>
          <p:nvPr>
            <p:ph type="title"/>
          </p:nvPr>
        </p:nvSpPr>
        <p:spPr/>
        <p:txBody>
          <a:bodyPr/>
          <a:lstStyle/>
          <a:p>
            <a:r>
              <a:rPr lang="en-SG" dirty="0"/>
              <a:t>Microfinance to the Unbanked</a:t>
            </a:r>
          </a:p>
        </p:txBody>
      </p:sp>
      <p:sp>
        <p:nvSpPr>
          <p:cNvPr id="3" name="Content Placeholder 2">
            <a:extLst>
              <a:ext uri="{FF2B5EF4-FFF2-40B4-BE49-F238E27FC236}">
                <a16:creationId xmlns:a16="http://schemas.microsoft.com/office/drawing/2014/main" id="{5AAFF3DA-C202-4AB7-95A3-530753E93A0E}"/>
              </a:ext>
            </a:extLst>
          </p:cNvPr>
          <p:cNvSpPr>
            <a:spLocks noGrp="1"/>
          </p:cNvSpPr>
          <p:nvPr>
            <p:ph idx="1"/>
          </p:nvPr>
        </p:nvSpPr>
        <p:spPr/>
        <p:txBody>
          <a:bodyPr/>
          <a:lstStyle/>
          <a:p>
            <a:r>
              <a:rPr lang="en-SG" b="1" dirty="0"/>
              <a:t>Adams</a:t>
            </a:r>
            <a:r>
              <a:rPr lang="en-SG" dirty="0"/>
              <a:t>: How do you track a person’s daily movements?</a:t>
            </a:r>
          </a:p>
          <a:p>
            <a:r>
              <a:rPr lang="en-SG" b="1" dirty="0" err="1"/>
              <a:t>Siroya</a:t>
            </a:r>
            <a:r>
              <a:rPr lang="en-SG" dirty="0"/>
              <a:t>: Through GPS data that comes through the operating system of the phone</a:t>
            </a:r>
          </a:p>
          <a:p>
            <a:r>
              <a:rPr lang="en-SG" b="1" dirty="0"/>
              <a:t>Adams</a:t>
            </a:r>
            <a:r>
              <a:rPr lang="en-SG" dirty="0"/>
              <a:t>: What are you looking for?</a:t>
            </a:r>
          </a:p>
          <a:p>
            <a:r>
              <a:rPr lang="en-SG" b="1" dirty="0" err="1"/>
              <a:t>Siroya</a:t>
            </a:r>
            <a:r>
              <a:rPr lang="en-SG" dirty="0"/>
              <a:t>: Consistency and the verification of identity. For example, if someone says they work at an office job and we never end up seeing them in that location, that’s kind of strange.</a:t>
            </a:r>
          </a:p>
          <a:p>
            <a:endParaRPr lang="en-SG" dirty="0"/>
          </a:p>
        </p:txBody>
      </p:sp>
    </p:spTree>
    <p:custDataLst>
      <p:tags r:id="rId1"/>
    </p:custDataLst>
    <p:extLst>
      <p:ext uri="{BB962C8B-B14F-4D97-AF65-F5344CB8AC3E}">
        <p14:creationId xmlns:p14="http://schemas.microsoft.com/office/powerpoint/2010/main" val="2829474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217C-2817-4DDB-B955-1BB267F6CEEA}"/>
              </a:ext>
            </a:extLst>
          </p:cNvPr>
          <p:cNvSpPr>
            <a:spLocks noGrp="1"/>
          </p:cNvSpPr>
          <p:nvPr>
            <p:ph type="title"/>
          </p:nvPr>
        </p:nvSpPr>
        <p:spPr/>
        <p:txBody>
          <a:bodyPr/>
          <a:lstStyle/>
          <a:p>
            <a:r>
              <a:rPr lang="en-SG" dirty="0"/>
              <a:t>Microfinance to the Unbanked</a:t>
            </a:r>
          </a:p>
        </p:txBody>
      </p:sp>
      <p:sp>
        <p:nvSpPr>
          <p:cNvPr id="3" name="Content Placeholder 2">
            <a:extLst>
              <a:ext uri="{FF2B5EF4-FFF2-40B4-BE49-F238E27FC236}">
                <a16:creationId xmlns:a16="http://schemas.microsoft.com/office/drawing/2014/main" id="{5BD19C17-C920-4160-8CDE-7EE472C8E285}"/>
              </a:ext>
            </a:extLst>
          </p:cNvPr>
          <p:cNvSpPr>
            <a:spLocks noGrp="1"/>
          </p:cNvSpPr>
          <p:nvPr>
            <p:ph idx="1"/>
          </p:nvPr>
        </p:nvSpPr>
        <p:spPr/>
        <p:txBody>
          <a:bodyPr/>
          <a:lstStyle/>
          <a:p>
            <a:r>
              <a:rPr lang="en-SG" b="1" dirty="0"/>
              <a:t>Adams</a:t>
            </a:r>
            <a:r>
              <a:rPr lang="en-SG" dirty="0"/>
              <a:t>: What was your default rate at first?</a:t>
            </a:r>
          </a:p>
          <a:p>
            <a:r>
              <a:rPr lang="en-SG" b="1" dirty="0" err="1"/>
              <a:t>Siroya</a:t>
            </a:r>
            <a:r>
              <a:rPr lang="en-SG" dirty="0"/>
              <a:t>: When you first start, you do blind lending. You want to have defaults. If you don’t, you can’t build a credit model. We had a default rate of 50% to 60%. Once we built the model, it went down to less than 10%.</a:t>
            </a:r>
          </a:p>
          <a:p>
            <a:endParaRPr lang="en-SG" dirty="0"/>
          </a:p>
        </p:txBody>
      </p:sp>
    </p:spTree>
    <p:custDataLst>
      <p:tags r:id="rId1"/>
    </p:custDataLst>
    <p:extLst>
      <p:ext uri="{BB962C8B-B14F-4D97-AF65-F5344CB8AC3E}">
        <p14:creationId xmlns:p14="http://schemas.microsoft.com/office/powerpoint/2010/main" val="809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p:txBody>
          <a:bodyPr/>
          <a:lstStyle/>
          <a:p>
            <a:r>
              <a:rPr lang="en-US"/>
              <a:t>What is Data Analysis?</a:t>
            </a:r>
          </a:p>
        </p:txBody>
      </p:sp>
      <p:sp>
        <p:nvSpPr>
          <p:cNvPr id="282" name="Shape 282"/>
          <p:cNvSpPr txBox="1">
            <a:spLocks noGrp="1"/>
          </p:cNvSpPr>
          <p:nvPr>
            <p:ph idx="1"/>
          </p:nvPr>
        </p:nvSpPr>
        <p:spPr/>
        <p:txBody>
          <a:bodyPr>
            <a:normAutofit fontScale="92500" lnSpcReduction="10000"/>
          </a:bodyPr>
          <a:lstStyle/>
          <a:p>
            <a:r>
              <a:rPr lang="en-SG"/>
              <a:t>In statistical applications data analysis can be divided into </a:t>
            </a:r>
          </a:p>
          <a:p>
            <a:pPr lvl="1"/>
            <a:r>
              <a:rPr lang="en-SG">
                <a:hlinkClick r:id="rId3"/>
              </a:rPr>
              <a:t>Descriptive statistics</a:t>
            </a:r>
            <a:r>
              <a:rPr lang="en-SG"/>
              <a:t>, </a:t>
            </a:r>
          </a:p>
          <a:p>
            <a:pPr lvl="1"/>
            <a:r>
              <a:rPr lang="en-SG">
                <a:hlinkClick r:id="rId4"/>
              </a:rPr>
              <a:t>Exploratory data analysis</a:t>
            </a:r>
            <a:r>
              <a:rPr lang="en-SG"/>
              <a:t> (EDA), </a:t>
            </a:r>
          </a:p>
          <a:p>
            <a:pPr lvl="1"/>
            <a:r>
              <a:rPr lang="en-SG">
                <a:hlinkClick r:id="rId5"/>
              </a:rPr>
              <a:t>Confirmatory data analysis</a:t>
            </a:r>
            <a:r>
              <a:rPr lang="en-SG"/>
              <a:t> (CDA). </a:t>
            </a:r>
          </a:p>
          <a:p>
            <a:r>
              <a:rPr lang="en-SG"/>
              <a:t>EDA focuses on discovering new features in the data </a:t>
            </a:r>
          </a:p>
          <a:p>
            <a:r>
              <a:rPr lang="en-SG"/>
              <a:t>CDA on confirming or falsifying existing </a:t>
            </a:r>
            <a:r>
              <a:rPr lang="en-SG">
                <a:hlinkClick r:id="rId6"/>
              </a:rPr>
              <a:t>hypotheses</a:t>
            </a:r>
            <a:r>
              <a:rPr lang="en-SG"/>
              <a:t>. </a:t>
            </a:r>
          </a:p>
          <a:p>
            <a:r>
              <a:rPr lang="en-SG">
                <a:hlinkClick r:id="rId7"/>
              </a:rPr>
              <a:t>Predictive analytics</a:t>
            </a:r>
            <a:r>
              <a:rPr lang="en-SG"/>
              <a:t> focuses on application of statistical models for predictive forecasting or classification</a:t>
            </a:r>
          </a:p>
          <a:p>
            <a:r>
              <a:rPr lang="en-SG">
                <a:hlinkClick r:id="rId8"/>
              </a:rPr>
              <a:t>Text analytics</a:t>
            </a:r>
            <a:r>
              <a:rPr lang="en-SG"/>
              <a:t> applies statistical, linguistic, and structural techniques to extract and classify information from textual sources, a species of </a:t>
            </a:r>
            <a:r>
              <a:rPr lang="en-SG">
                <a:hlinkClick r:id="rId9"/>
              </a:rPr>
              <a:t>unstructured data</a:t>
            </a:r>
            <a:r>
              <a:rPr lang="en-SG"/>
              <a:t>. </a:t>
            </a:r>
          </a:p>
        </p:txBody>
      </p:sp>
      <p:sp>
        <p:nvSpPr>
          <p:cNvPr id="283" name="Shape 283"/>
          <p:cNvSpPr txBox="1">
            <a:spLocks noGrp="1"/>
          </p:cNvSpPr>
          <p:nvPr>
            <p:ph type="sldNum" sz="quarter"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3977353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Credit Scoring and Bankruptcy Prediction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Support Vector Machine (SVM)</a:t>
            </a:r>
          </a:p>
        </p:txBody>
      </p:sp>
    </p:spTree>
    <p:custDataLst>
      <p:tags r:id="rId1"/>
    </p:custDataLst>
    <p:extLst>
      <p:ext uri="{BB962C8B-B14F-4D97-AF65-F5344CB8AC3E}">
        <p14:creationId xmlns:p14="http://schemas.microsoft.com/office/powerpoint/2010/main" val="114476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A26A-DACE-7C44-A254-F68F50D29131}"/>
              </a:ext>
            </a:extLst>
          </p:cNvPr>
          <p:cNvSpPr>
            <a:spLocks noGrp="1"/>
          </p:cNvSpPr>
          <p:nvPr>
            <p:ph type="title"/>
          </p:nvPr>
        </p:nvSpPr>
        <p:spPr/>
        <p:txBody>
          <a:bodyPr/>
          <a:lstStyle/>
          <a:p>
            <a:r>
              <a:rPr lang="en-US" dirty="0"/>
              <a:t>Support Vector Machine (SVM)</a:t>
            </a:r>
          </a:p>
        </p:txBody>
      </p:sp>
      <p:sp>
        <p:nvSpPr>
          <p:cNvPr id="3" name="Content Placeholder 2">
            <a:extLst>
              <a:ext uri="{FF2B5EF4-FFF2-40B4-BE49-F238E27FC236}">
                <a16:creationId xmlns:a16="http://schemas.microsoft.com/office/drawing/2014/main" id="{1C4DB0C8-622E-2F44-A946-4D54552737D5}"/>
              </a:ext>
            </a:extLst>
          </p:cNvPr>
          <p:cNvSpPr>
            <a:spLocks noGrp="1"/>
          </p:cNvSpPr>
          <p:nvPr>
            <p:ph idx="1"/>
          </p:nvPr>
        </p:nvSpPr>
        <p:spPr/>
        <p:txBody>
          <a:bodyPr>
            <a:normAutofit/>
          </a:bodyPr>
          <a:lstStyle/>
          <a:p>
            <a:r>
              <a:rPr lang="en-US" dirty="0"/>
              <a:t>A set of supervised learning methods used for classification, regression and outliers detection.</a:t>
            </a:r>
          </a:p>
          <a:p>
            <a:r>
              <a:rPr lang="en-US" dirty="0"/>
              <a:t>The advantages of support vector machines are:</a:t>
            </a:r>
          </a:p>
          <a:p>
            <a:pPr lvl="1"/>
            <a:r>
              <a:rPr lang="en-US" dirty="0"/>
              <a:t>Effective in high dimensional spaces.</a:t>
            </a:r>
          </a:p>
          <a:p>
            <a:pPr lvl="1"/>
            <a:r>
              <a:rPr lang="en-US" dirty="0"/>
              <a:t>Still effective in cases where number of dimensions is greater than the number of samples.</a:t>
            </a:r>
          </a:p>
          <a:p>
            <a:pPr lvl="1"/>
            <a:r>
              <a:rPr lang="en-US" dirty="0"/>
              <a:t>Uses a subset of training points in the decision function (called support vectors), so it is also memory efficient.</a:t>
            </a:r>
          </a:p>
          <a:p>
            <a:pPr lvl="1"/>
            <a:r>
              <a:rPr lang="en-US" dirty="0"/>
              <a:t>Versatile: different Kernel functions can be specified for the decision function. Common kernels are provided, but it is also possible to specify custom kernels.</a:t>
            </a:r>
          </a:p>
        </p:txBody>
      </p:sp>
      <p:sp>
        <p:nvSpPr>
          <p:cNvPr id="4" name="TextBox 3">
            <a:extLst>
              <a:ext uri="{FF2B5EF4-FFF2-40B4-BE49-F238E27FC236}">
                <a16:creationId xmlns:a16="http://schemas.microsoft.com/office/drawing/2014/main" id="{F65916B5-4B93-7642-8C12-0E736D3BAAD2}"/>
              </a:ext>
            </a:extLst>
          </p:cNvPr>
          <p:cNvSpPr txBox="1"/>
          <p:nvPr/>
        </p:nvSpPr>
        <p:spPr>
          <a:xfrm>
            <a:off x="838200" y="6311900"/>
            <a:ext cx="6231193" cy="369332"/>
          </a:xfrm>
          <a:prstGeom prst="rect">
            <a:avLst/>
          </a:prstGeom>
          <a:noFill/>
        </p:spPr>
        <p:txBody>
          <a:bodyPr wrap="none" rtlCol="0">
            <a:spAutoFit/>
          </a:bodyPr>
          <a:lstStyle/>
          <a:p>
            <a:r>
              <a:rPr lang="en-US" b="1" dirty="0"/>
              <a:t>Source</a:t>
            </a:r>
            <a:r>
              <a:rPr lang="en-US" dirty="0"/>
              <a:t>: http://</a:t>
            </a:r>
            <a:r>
              <a:rPr lang="en-US" dirty="0" err="1"/>
              <a:t>scikit-learn.org</a:t>
            </a:r>
            <a:r>
              <a:rPr lang="en-US" dirty="0"/>
              <a:t>/stable/modules/</a:t>
            </a:r>
            <a:r>
              <a:rPr lang="en-US" dirty="0" err="1"/>
              <a:t>svm.html</a:t>
            </a:r>
            <a:endParaRPr lang="en-US" b="1" dirty="0"/>
          </a:p>
        </p:txBody>
      </p:sp>
    </p:spTree>
    <p:custDataLst>
      <p:tags r:id="rId1"/>
    </p:custDataLst>
    <p:extLst>
      <p:ext uri="{BB962C8B-B14F-4D97-AF65-F5344CB8AC3E}">
        <p14:creationId xmlns:p14="http://schemas.microsoft.com/office/powerpoint/2010/main" val="3641542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3188-E4D7-BD4B-A3EC-5F46907A9F56}"/>
              </a:ext>
            </a:extLst>
          </p:cNvPr>
          <p:cNvSpPr>
            <a:spLocks noGrp="1"/>
          </p:cNvSpPr>
          <p:nvPr>
            <p:ph type="title"/>
          </p:nvPr>
        </p:nvSpPr>
        <p:spPr/>
        <p:txBody>
          <a:bodyPr/>
          <a:lstStyle/>
          <a:p>
            <a:r>
              <a:rPr lang="en-US" dirty="0"/>
              <a:t>Support Vector Machine (SVM)</a:t>
            </a:r>
          </a:p>
        </p:txBody>
      </p:sp>
      <p:sp>
        <p:nvSpPr>
          <p:cNvPr id="3" name="Content Placeholder 2">
            <a:extLst>
              <a:ext uri="{FF2B5EF4-FFF2-40B4-BE49-F238E27FC236}">
                <a16:creationId xmlns:a16="http://schemas.microsoft.com/office/drawing/2014/main" id="{9D342AF4-5B21-FE49-9477-E9D89CBC1F12}"/>
              </a:ext>
            </a:extLst>
          </p:cNvPr>
          <p:cNvSpPr>
            <a:spLocks noGrp="1"/>
          </p:cNvSpPr>
          <p:nvPr>
            <p:ph idx="1"/>
          </p:nvPr>
        </p:nvSpPr>
        <p:spPr/>
        <p:txBody>
          <a:bodyPr/>
          <a:lstStyle/>
          <a:p>
            <a:r>
              <a:rPr lang="en-US" dirty="0"/>
              <a:t>The disadvantages of support vector machines include:</a:t>
            </a:r>
          </a:p>
          <a:p>
            <a:pPr lvl="1"/>
            <a:r>
              <a:rPr lang="en-US" dirty="0"/>
              <a:t>If the number of features is much greater than the number of samples, avoid over-fitting in choosing Kernel functions and regularization term is crucial.</a:t>
            </a:r>
          </a:p>
          <a:p>
            <a:pPr lvl="1"/>
            <a:r>
              <a:rPr lang="en-US" dirty="0"/>
              <a:t>SVMs do not directly provide probability estimates, these are calculated using an expensive five-fold cross-validation.</a:t>
            </a:r>
          </a:p>
        </p:txBody>
      </p:sp>
    </p:spTree>
    <p:custDataLst>
      <p:tags r:id="rId1"/>
    </p:custDataLst>
    <p:extLst>
      <p:ext uri="{BB962C8B-B14F-4D97-AF65-F5344CB8AC3E}">
        <p14:creationId xmlns:p14="http://schemas.microsoft.com/office/powerpoint/2010/main" val="96391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0FD0-D577-1D46-AE50-5857D4828C27}"/>
              </a:ext>
            </a:extLst>
          </p:cNvPr>
          <p:cNvSpPr>
            <a:spLocks noGrp="1"/>
          </p:cNvSpPr>
          <p:nvPr>
            <p:ph type="title"/>
          </p:nvPr>
        </p:nvSpPr>
        <p:spPr/>
        <p:txBody>
          <a:bodyPr/>
          <a:lstStyle/>
          <a:p>
            <a:r>
              <a:rPr lang="en-US" dirty="0"/>
              <a:t>Support Vector Machine (SVM)</a:t>
            </a:r>
          </a:p>
        </p:txBody>
      </p:sp>
      <p:sp>
        <p:nvSpPr>
          <p:cNvPr id="3" name="Content Placeholder 2">
            <a:extLst>
              <a:ext uri="{FF2B5EF4-FFF2-40B4-BE49-F238E27FC236}">
                <a16:creationId xmlns:a16="http://schemas.microsoft.com/office/drawing/2014/main" id="{517083D7-5DBB-A54B-ABB9-EB0DE52AE0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391232-A6A5-2D4B-BF14-D41FA4CD2738}"/>
              </a:ext>
            </a:extLst>
          </p:cNvPr>
          <p:cNvPicPr>
            <a:picLocks noChangeAspect="1"/>
          </p:cNvPicPr>
          <p:nvPr/>
        </p:nvPicPr>
        <p:blipFill>
          <a:blip r:embed="rId4"/>
          <a:stretch>
            <a:fillRect/>
          </a:stretch>
        </p:blipFill>
        <p:spPr>
          <a:xfrm>
            <a:off x="5003800" y="1825625"/>
            <a:ext cx="6350000" cy="4648200"/>
          </a:xfrm>
          <a:prstGeom prst="rect">
            <a:avLst/>
          </a:prstGeom>
        </p:spPr>
      </p:pic>
    </p:spTree>
    <p:custDataLst>
      <p:tags r:id="rId1"/>
    </p:custDataLst>
    <p:extLst>
      <p:ext uri="{BB962C8B-B14F-4D97-AF65-F5344CB8AC3E}">
        <p14:creationId xmlns:p14="http://schemas.microsoft.com/office/powerpoint/2010/main" val="425182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Churn Prediction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Linear / Quadratic Discriminant Analysis</a:t>
            </a:r>
          </a:p>
        </p:txBody>
      </p:sp>
    </p:spTree>
    <p:custDataLst>
      <p:tags r:id="rId1"/>
    </p:custDataLst>
    <p:extLst>
      <p:ext uri="{BB962C8B-B14F-4D97-AF65-F5344CB8AC3E}">
        <p14:creationId xmlns:p14="http://schemas.microsoft.com/office/powerpoint/2010/main" val="3243258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9932-DDC7-9243-922B-58B26B195D8D}"/>
              </a:ext>
            </a:extLst>
          </p:cNvPr>
          <p:cNvSpPr>
            <a:spLocks noGrp="1"/>
          </p:cNvSpPr>
          <p:nvPr>
            <p:ph type="title"/>
          </p:nvPr>
        </p:nvSpPr>
        <p:spPr/>
        <p:txBody>
          <a:bodyPr/>
          <a:lstStyle/>
          <a:p>
            <a:r>
              <a:rPr lang="en-US" dirty="0"/>
              <a:t>What is Churn?</a:t>
            </a:r>
          </a:p>
        </p:txBody>
      </p:sp>
      <p:sp>
        <p:nvSpPr>
          <p:cNvPr id="3" name="Content Placeholder 2">
            <a:extLst>
              <a:ext uri="{FF2B5EF4-FFF2-40B4-BE49-F238E27FC236}">
                <a16:creationId xmlns:a16="http://schemas.microsoft.com/office/drawing/2014/main" id="{E66AD561-9A00-6843-8857-DE421AF8862A}"/>
              </a:ext>
            </a:extLst>
          </p:cNvPr>
          <p:cNvSpPr>
            <a:spLocks noGrp="1"/>
          </p:cNvSpPr>
          <p:nvPr>
            <p:ph idx="1"/>
          </p:nvPr>
        </p:nvSpPr>
        <p:spPr/>
        <p:txBody>
          <a:bodyPr/>
          <a:lstStyle/>
          <a:p>
            <a:r>
              <a:rPr lang="en-US" dirty="0"/>
              <a:t>Also called customer attrition / turnover / defection</a:t>
            </a:r>
          </a:p>
          <a:p>
            <a:r>
              <a:rPr lang="en-US" dirty="0"/>
              <a:t>The </a:t>
            </a:r>
            <a:r>
              <a:rPr lang="en-SG" dirty="0"/>
              <a:t>loss of clients or customers</a:t>
            </a:r>
          </a:p>
          <a:p>
            <a:endParaRPr lang="en-US" dirty="0"/>
          </a:p>
          <a:p>
            <a:endParaRPr lang="en-US" dirty="0"/>
          </a:p>
        </p:txBody>
      </p:sp>
    </p:spTree>
    <p:custDataLst>
      <p:tags r:id="rId1"/>
    </p:custDataLst>
    <p:extLst>
      <p:ext uri="{BB962C8B-B14F-4D97-AF65-F5344CB8AC3E}">
        <p14:creationId xmlns:p14="http://schemas.microsoft.com/office/powerpoint/2010/main" val="3614491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21AC51-599E-A14A-8F2D-86979AF4A0A5}"/>
              </a:ext>
            </a:extLst>
          </p:cNvPr>
          <p:cNvSpPr>
            <a:spLocks noGrp="1"/>
          </p:cNvSpPr>
          <p:nvPr>
            <p:ph type="title"/>
          </p:nvPr>
        </p:nvSpPr>
        <p:spPr/>
        <p:txBody>
          <a:bodyPr/>
          <a:lstStyle/>
          <a:p>
            <a:r>
              <a:rPr lang="en-US" dirty="0"/>
              <a:t>Benefits of Customer Retention</a:t>
            </a:r>
          </a:p>
        </p:txBody>
      </p:sp>
      <p:sp>
        <p:nvSpPr>
          <p:cNvPr id="3" name="Content Placeholder 2">
            <a:extLst>
              <a:ext uri="{FF2B5EF4-FFF2-40B4-BE49-F238E27FC236}">
                <a16:creationId xmlns:a16="http://schemas.microsoft.com/office/drawing/2014/main" id="{7CFAE12E-1569-7245-BCE1-03E526E0019E}"/>
              </a:ext>
            </a:extLst>
          </p:cNvPr>
          <p:cNvSpPr>
            <a:spLocks noGrp="1"/>
          </p:cNvSpPr>
          <p:nvPr>
            <p:ph idx="1"/>
          </p:nvPr>
        </p:nvSpPr>
        <p:spPr/>
        <p:txBody>
          <a:bodyPr>
            <a:normAutofit fontScale="85000" lnSpcReduction="20000"/>
          </a:bodyPr>
          <a:lstStyle/>
          <a:p>
            <a:pPr marL="514350" indent="-514350">
              <a:buFont typeface="+mj-lt"/>
              <a:buAutoNum type="arabicPeriod"/>
            </a:pPr>
            <a:r>
              <a:rPr lang="en-SG" dirty="0"/>
              <a:t>Successful customer retention lowers the need for seeking new and potentially risky customers, and allows organisations to focus more accurately on the needs of their existing customers by building relationships</a:t>
            </a:r>
          </a:p>
          <a:p>
            <a:pPr marL="514350" indent="-514350">
              <a:buFont typeface="+mj-lt"/>
              <a:buAutoNum type="arabicPeriod"/>
            </a:pPr>
            <a:r>
              <a:rPr lang="en-SG" dirty="0"/>
              <a:t>Long-term customers buy more and, if satisfied, may provide new referrals through positive word-of-mouth for the company </a:t>
            </a:r>
          </a:p>
          <a:p>
            <a:pPr marL="514350" indent="-514350">
              <a:buFont typeface="+mj-lt"/>
              <a:buAutoNum type="arabicPeriod"/>
            </a:pPr>
            <a:r>
              <a:rPr lang="en-SG" dirty="0"/>
              <a:t>Long-term customers become less costly to serve due to the bank’s greater knowledge of the existing customer and to decreased servicing costs</a:t>
            </a:r>
          </a:p>
          <a:p>
            <a:pPr marL="514350" indent="-514350">
              <a:buFont typeface="+mj-lt"/>
              <a:buAutoNum type="arabicPeriod"/>
            </a:pPr>
            <a:r>
              <a:rPr lang="en-SG" dirty="0"/>
              <a:t>They tend to be less sensitive to competitive marketing activities </a:t>
            </a:r>
          </a:p>
          <a:p>
            <a:pPr marL="514350" indent="-514350">
              <a:buFont typeface="+mj-lt"/>
              <a:buAutoNum type="arabicPeriod"/>
            </a:pPr>
            <a:r>
              <a:rPr lang="en-SG" dirty="0"/>
              <a:t>Losing customers not only leads to opportunity costs because of reduced sales, but also to an increased need for attracting new customers, which is five to six times more expensive than customer retention </a:t>
            </a:r>
          </a:p>
          <a:p>
            <a:endParaRPr lang="en-US" dirty="0"/>
          </a:p>
        </p:txBody>
      </p:sp>
      <p:sp>
        <p:nvSpPr>
          <p:cNvPr id="4" name="TextBox 3">
            <a:extLst>
              <a:ext uri="{FF2B5EF4-FFF2-40B4-BE49-F238E27FC236}">
                <a16:creationId xmlns:a16="http://schemas.microsoft.com/office/drawing/2014/main" id="{5B9B996E-02C4-044E-8AD1-853A6143312A}"/>
              </a:ext>
            </a:extLst>
          </p:cNvPr>
          <p:cNvSpPr txBox="1"/>
          <p:nvPr/>
        </p:nvSpPr>
        <p:spPr>
          <a:xfrm>
            <a:off x="838200" y="6176963"/>
            <a:ext cx="10708105" cy="307777"/>
          </a:xfrm>
          <a:prstGeom prst="rect">
            <a:avLst/>
          </a:prstGeom>
          <a:noFill/>
        </p:spPr>
        <p:txBody>
          <a:bodyPr wrap="square" rtlCol="0">
            <a:spAutoFit/>
          </a:bodyPr>
          <a:lstStyle/>
          <a:p>
            <a:r>
              <a:rPr lang="en-US" sz="1400" b="1" dirty="0"/>
              <a:t>Source</a:t>
            </a:r>
            <a:r>
              <a:rPr lang="en-US" sz="1400" dirty="0"/>
              <a:t>: </a:t>
            </a:r>
            <a:r>
              <a:rPr lang="en-SG" sz="1400" dirty="0"/>
              <a:t>Dirk Van den </a:t>
            </a:r>
            <a:r>
              <a:rPr lang="en-SG" sz="1400" dirty="0" err="1"/>
              <a:t>Poel</a:t>
            </a:r>
            <a:r>
              <a:rPr lang="en-SG" sz="1400" dirty="0"/>
              <a:t>, et. al. Customer Attrition Analysis For Financial Services Using Proportional Hazard Models. </a:t>
            </a:r>
            <a:endParaRPr lang="en-US" sz="1400" dirty="0"/>
          </a:p>
        </p:txBody>
      </p:sp>
    </p:spTree>
    <p:custDataLst>
      <p:tags r:id="rId1"/>
    </p:custDataLst>
    <p:extLst>
      <p:ext uri="{BB962C8B-B14F-4D97-AF65-F5344CB8AC3E}">
        <p14:creationId xmlns:p14="http://schemas.microsoft.com/office/powerpoint/2010/main" val="2515627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ED49-E05E-D74F-BFB3-413C07A70A09}"/>
              </a:ext>
            </a:extLst>
          </p:cNvPr>
          <p:cNvSpPr>
            <a:spLocks noGrp="1"/>
          </p:cNvSpPr>
          <p:nvPr>
            <p:ph type="title"/>
          </p:nvPr>
        </p:nvSpPr>
        <p:spPr/>
        <p:txBody>
          <a:bodyPr/>
          <a:lstStyle/>
          <a:p>
            <a:r>
              <a:rPr lang="en-US" dirty="0"/>
              <a:t>Predictive Models</a:t>
            </a:r>
          </a:p>
        </p:txBody>
      </p:sp>
      <p:sp>
        <p:nvSpPr>
          <p:cNvPr id="3" name="Content Placeholder 2">
            <a:extLst>
              <a:ext uri="{FF2B5EF4-FFF2-40B4-BE49-F238E27FC236}">
                <a16:creationId xmlns:a16="http://schemas.microsoft.com/office/drawing/2014/main" id="{6CF11D1B-6451-1145-A89C-4F34B5536104}"/>
              </a:ext>
            </a:extLst>
          </p:cNvPr>
          <p:cNvSpPr>
            <a:spLocks noGrp="1"/>
          </p:cNvSpPr>
          <p:nvPr>
            <p:ph idx="1"/>
          </p:nvPr>
        </p:nvSpPr>
        <p:spPr/>
        <p:txBody>
          <a:bodyPr/>
          <a:lstStyle/>
          <a:p>
            <a:r>
              <a:rPr lang="en-SG" dirty="0"/>
              <a:t>Multilayer Perceptron</a:t>
            </a:r>
          </a:p>
          <a:p>
            <a:r>
              <a:rPr lang="en-SG" dirty="0"/>
              <a:t>Logistic Regression</a:t>
            </a:r>
          </a:p>
          <a:p>
            <a:r>
              <a:rPr lang="en-SG" dirty="0"/>
              <a:t>Decision Trees</a:t>
            </a:r>
          </a:p>
          <a:p>
            <a:r>
              <a:rPr lang="en-SG" dirty="0"/>
              <a:t>Random Forest</a:t>
            </a:r>
          </a:p>
          <a:p>
            <a:r>
              <a:rPr lang="en-SG" dirty="0"/>
              <a:t>Support Vector Machine</a:t>
            </a:r>
          </a:p>
          <a:p>
            <a:r>
              <a:rPr lang="en-SG" dirty="0"/>
              <a:t>Ensemble Models</a:t>
            </a:r>
            <a:endParaRPr lang="en-US" dirty="0"/>
          </a:p>
        </p:txBody>
      </p:sp>
    </p:spTree>
    <p:custDataLst>
      <p:tags r:id="rId1"/>
    </p:custDataLst>
    <p:extLst>
      <p:ext uri="{BB962C8B-B14F-4D97-AF65-F5344CB8AC3E}">
        <p14:creationId xmlns:p14="http://schemas.microsoft.com/office/powerpoint/2010/main" val="2838260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74C6-7F37-BE45-9216-B104D2167F2C}"/>
              </a:ext>
            </a:extLst>
          </p:cNvPr>
          <p:cNvSpPr>
            <a:spLocks noGrp="1"/>
          </p:cNvSpPr>
          <p:nvPr>
            <p:ph type="title"/>
          </p:nvPr>
        </p:nvSpPr>
        <p:spPr/>
        <p:txBody>
          <a:bodyPr/>
          <a:lstStyle/>
          <a:p>
            <a:r>
              <a:rPr lang="en-US" dirty="0"/>
              <a:t>Linear / Quadratic Discriminant Analysis</a:t>
            </a:r>
          </a:p>
        </p:txBody>
      </p:sp>
      <p:sp>
        <p:nvSpPr>
          <p:cNvPr id="3" name="Content Placeholder 2">
            <a:extLst>
              <a:ext uri="{FF2B5EF4-FFF2-40B4-BE49-F238E27FC236}">
                <a16:creationId xmlns:a16="http://schemas.microsoft.com/office/drawing/2014/main" id="{32F342CD-AAEB-874C-851A-BC8A25309D7E}"/>
              </a:ext>
            </a:extLst>
          </p:cNvPr>
          <p:cNvSpPr>
            <a:spLocks noGrp="1"/>
          </p:cNvSpPr>
          <p:nvPr>
            <p:ph idx="1"/>
          </p:nvPr>
        </p:nvSpPr>
        <p:spPr/>
        <p:txBody>
          <a:bodyPr/>
          <a:lstStyle/>
          <a:p>
            <a:r>
              <a:rPr lang="en-SG" dirty="0"/>
              <a:t>Attractive because they have closed-form solutions</a:t>
            </a:r>
          </a:p>
          <a:p>
            <a:r>
              <a:rPr lang="en-SG" dirty="0"/>
              <a:t>Inherently multiclass</a:t>
            </a:r>
          </a:p>
          <a:p>
            <a:r>
              <a:rPr lang="en-SG" dirty="0"/>
              <a:t>Proven to work well in practice </a:t>
            </a:r>
          </a:p>
          <a:p>
            <a:r>
              <a:rPr lang="en-SG" dirty="0"/>
              <a:t>No </a:t>
            </a:r>
            <a:r>
              <a:rPr lang="en-SG" dirty="0" err="1"/>
              <a:t>hyperparameters</a:t>
            </a:r>
            <a:r>
              <a:rPr lang="en-SG" dirty="0"/>
              <a:t> tuning necessary</a:t>
            </a:r>
          </a:p>
          <a:p>
            <a:r>
              <a:rPr lang="en-SG" dirty="0"/>
              <a:t>LDA determines the discriminant dimension in response pattern space, on which the ratio of between-class over within-class variance of the data is maximized (</a:t>
            </a:r>
            <a:r>
              <a:rPr lang="en-SG" dirty="0" err="1"/>
              <a:t>Duda</a:t>
            </a:r>
            <a:r>
              <a:rPr lang="en-SG" dirty="0"/>
              <a:t> et al., 2000; Bishop, 2007). </a:t>
            </a:r>
            <a:endParaRPr lang="en-US" dirty="0"/>
          </a:p>
        </p:txBody>
      </p:sp>
    </p:spTree>
    <p:custDataLst>
      <p:tags r:id="rId1"/>
    </p:custDataLst>
    <p:extLst>
      <p:ext uri="{BB962C8B-B14F-4D97-AF65-F5344CB8AC3E}">
        <p14:creationId xmlns:p14="http://schemas.microsoft.com/office/powerpoint/2010/main" val="6014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Fraud Detection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err="1"/>
              <a:t>AdaBoost</a:t>
            </a:r>
            <a:endParaRPr lang="en-US" dirty="0"/>
          </a:p>
        </p:txBody>
      </p:sp>
    </p:spTree>
    <p:custDataLst>
      <p:tags r:id="rId1"/>
    </p:custDataLst>
    <p:extLst>
      <p:ext uri="{BB962C8B-B14F-4D97-AF65-F5344CB8AC3E}">
        <p14:creationId xmlns:p14="http://schemas.microsoft.com/office/powerpoint/2010/main" val="4406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p:txBody>
          <a:bodyPr/>
          <a:lstStyle/>
          <a:p>
            <a:r>
              <a:rPr lang="en-US"/>
              <a:t>What is Data Analysis?</a:t>
            </a:r>
          </a:p>
        </p:txBody>
      </p:sp>
      <p:sp>
        <p:nvSpPr>
          <p:cNvPr id="289" name="Shape 289"/>
          <p:cNvSpPr txBox="1">
            <a:spLocks noGrp="1"/>
          </p:cNvSpPr>
          <p:nvPr>
            <p:ph sz="half" idx="1"/>
          </p:nvPr>
        </p:nvSpPr>
        <p:spPr/>
        <p:txBody>
          <a:bodyPr>
            <a:normAutofit fontScale="77500" lnSpcReduction="20000"/>
          </a:bodyPr>
          <a:lstStyle/>
          <a:p>
            <a:r>
              <a:rPr lang="en-US" dirty="0"/>
              <a:t>A/B Testing</a:t>
            </a:r>
          </a:p>
          <a:p>
            <a:r>
              <a:rPr lang="en-US" dirty="0"/>
              <a:t>Association Rule Learning</a:t>
            </a:r>
          </a:p>
          <a:p>
            <a:r>
              <a:rPr lang="en-US" dirty="0"/>
              <a:t>Classification</a:t>
            </a:r>
          </a:p>
          <a:p>
            <a:r>
              <a:rPr lang="en-US" dirty="0"/>
              <a:t>Cluster Analysis</a:t>
            </a:r>
          </a:p>
          <a:p>
            <a:r>
              <a:rPr lang="en-US" dirty="0"/>
              <a:t>Data mining</a:t>
            </a:r>
          </a:p>
          <a:p>
            <a:r>
              <a:rPr lang="en-US" dirty="0"/>
              <a:t>Ensemble learning</a:t>
            </a:r>
          </a:p>
          <a:p>
            <a:r>
              <a:rPr lang="en-US" dirty="0"/>
              <a:t>Genetic algorithms</a:t>
            </a:r>
          </a:p>
          <a:p>
            <a:r>
              <a:rPr lang="en-US" dirty="0"/>
              <a:t>Machine learning</a:t>
            </a:r>
          </a:p>
          <a:p>
            <a:r>
              <a:rPr lang="en-US" dirty="0"/>
              <a:t>Natural language processing (NLP)</a:t>
            </a:r>
          </a:p>
          <a:p>
            <a:r>
              <a:rPr lang="en-US" dirty="0"/>
              <a:t>Neural networks</a:t>
            </a:r>
          </a:p>
          <a:p>
            <a:r>
              <a:rPr lang="en-US" dirty="0"/>
              <a:t>Network analysis</a:t>
            </a:r>
          </a:p>
          <a:p>
            <a:r>
              <a:rPr lang="en-US" dirty="0" err="1"/>
              <a:t>Optimisation</a:t>
            </a:r>
            <a:endParaRPr lang="en-US" dirty="0"/>
          </a:p>
        </p:txBody>
      </p:sp>
      <p:sp>
        <p:nvSpPr>
          <p:cNvPr id="290" name="Shape 290"/>
          <p:cNvSpPr txBox="1">
            <a:spLocks noGrp="1"/>
          </p:cNvSpPr>
          <p:nvPr>
            <p:ph sz="half" idx="2"/>
          </p:nvPr>
        </p:nvSpPr>
        <p:spPr>
          <a:prstGeom prst="rect">
            <a:avLst/>
          </a:prstGeom>
        </p:spPr>
        <p:txBody>
          <a:bodyPr vert="horz" lIns="91440" tIns="45720" rIns="91440" bIns="45720" rtlCol="0">
            <a:normAutofit fontScale="77500" lnSpcReduction="20000"/>
          </a:bodyPr>
          <a:lstStyle/>
          <a:p>
            <a:r>
              <a:rPr lang="en-US" dirty="0"/>
              <a:t>Pattern recognition</a:t>
            </a:r>
            <a:endParaRPr dirty="0"/>
          </a:p>
          <a:p>
            <a:r>
              <a:rPr lang="en-US" dirty="0"/>
              <a:t>Predictive modelling</a:t>
            </a:r>
            <a:endParaRPr dirty="0"/>
          </a:p>
          <a:p>
            <a:r>
              <a:rPr lang="en-US" dirty="0"/>
              <a:t>Regression</a:t>
            </a:r>
            <a:endParaRPr dirty="0"/>
          </a:p>
          <a:p>
            <a:r>
              <a:rPr lang="en-US" dirty="0"/>
              <a:t>Sentiment analysis</a:t>
            </a:r>
            <a:endParaRPr dirty="0"/>
          </a:p>
          <a:p>
            <a:r>
              <a:rPr lang="en-US" dirty="0"/>
              <a:t>Signal processing</a:t>
            </a:r>
            <a:endParaRPr dirty="0"/>
          </a:p>
          <a:p>
            <a:r>
              <a:rPr lang="en-US" dirty="0"/>
              <a:t>Spatial analysis</a:t>
            </a:r>
            <a:endParaRPr dirty="0"/>
          </a:p>
          <a:p>
            <a:r>
              <a:rPr lang="en-US" dirty="0"/>
              <a:t>Supervised learning</a:t>
            </a:r>
            <a:endParaRPr dirty="0"/>
          </a:p>
          <a:p>
            <a:r>
              <a:rPr lang="en-US" dirty="0"/>
              <a:t>Simulation</a:t>
            </a:r>
            <a:endParaRPr dirty="0"/>
          </a:p>
          <a:p>
            <a:r>
              <a:rPr lang="en-US" dirty="0"/>
              <a:t>Time series analysis</a:t>
            </a:r>
            <a:endParaRPr dirty="0"/>
          </a:p>
          <a:p>
            <a:r>
              <a:rPr lang="en-US" dirty="0"/>
              <a:t>Time series forecasting</a:t>
            </a:r>
            <a:endParaRPr dirty="0"/>
          </a:p>
          <a:p>
            <a:r>
              <a:rPr lang="en-US" dirty="0"/>
              <a:t>Unsupervised learning</a:t>
            </a:r>
            <a:endParaRPr dirty="0"/>
          </a:p>
          <a:p>
            <a:r>
              <a:rPr lang="en-US" dirty="0" err="1"/>
              <a:t>Visualisation</a:t>
            </a:r>
            <a:endParaRPr dirty="0"/>
          </a:p>
        </p:txBody>
      </p:sp>
    </p:spTree>
    <p:extLst>
      <p:ext uri="{BB962C8B-B14F-4D97-AF65-F5344CB8AC3E}">
        <p14:creationId xmlns:p14="http://schemas.microsoft.com/office/powerpoint/2010/main" val="3473100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Loan Repayment Prediction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Linear &amp; Logistic Regression</a:t>
            </a:r>
          </a:p>
        </p:txBody>
      </p:sp>
    </p:spTree>
    <p:custDataLst>
      <p:tags r:id="rId1"/>
    </p:custDataLst>
    <p:extLst>
      <p:ext uri="{BB962C8B-B14F-4D97-AF65-F5344CB8AC3E}">
        <p14:creationId xmlns:p14="http://schemas.microsoft.com/office/powerpoint/2010/main" val="61351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DF05-8F8A-6640-9E46-93BF9DCEC53D}"/>
              </a:ext>
            </a:extLst>
          </p:cNvPr>
          <p:cNvSpPr>
            <a:spLocks noGrp="1"/>
          </p:cNvSpPr>
          <p:nvPr>
            <p:ph type="title"/>
          </p:nvPr>
        </p:nvSpPr>
        <p:spPr/>
        <p:txBody>
          <a:bodyPr/>
          <a:lstStyle/>
          <a:p>
            <a:r>
              <a:rPr lang="en-US" dirty="0"/>
              <a:t>What is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C044D-4D73-7242-8B81-1A88A94970E9}"/>
                  </a:ext>
                </a:extLst>
              </p:cNvPr>
              <p:cNvSpPr>
                <a:spLocks noGrp="1"/>
              </p:cNvSpPr>
              <p:nvPr>
                <p:ph idx="1"/>
              </p:nvPr>
            </p:nvSpPr>
            <p:spPr/>
            <p:txBody>
              <a:bodyPr/>
              <a:lstStyle/>
              <a:p>
                <a:r>
                  <a:rPr lang="en-US" dirty="0"/>
                  <a:t>Linear regression is a linear approach for modelling the relationship between a scalar dependent variable y and one or more explanatory variables (or independent variables) denoted X. </a:t>
                </a:r>
              </a:p>
              <a:p>
                <a:r>
                  <a:rPr lang="en-US" dirty="0"/>
                  <a:t>Univariate</a:t>
                </a:r>
                <a:r>
                  <a:rPr lang="en-US" b="0" dirty="0"/>
                  <a:t> Regression (Linear Regression)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𝜖</m:t>
                      </m:r>
                    </m:oMath>
                  </m:oMathPara>
                </a14:m>
                <a:endParaRPr lang="en-US" dirty="0"/>
              </a:p>
              <a:p>
                <a:r>
                  <a:rPr lang="en-US" b="0" dirty="0"/>
                  <a:t>Multivariate Regression (Multiple Linear Regression)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71C044D-4D73-7242-8B81-1A88A94970E9}"/>
                  </a:ext>
                </a:extLst>
              </p:cNvPr>
              <p:cNvSpPr>
                <a:spLocks noGrp="1" noRot="1" noChangeAspect="1" noMove="1" noResize="1" noEditPoints="1" noAdjustHandles="1" noChangeArrowheads="1" noChangeShapeType="1" noTextEdit="1"/>
              </p:cNvSpPr>
              <p:nvPr>
                <p:ph idx="1"/>
              </p:nvPr>
            </p:nvSpPr>
            <p:spPr>
              <a:blipFill>
                <a:blip r:embed="rId4"/>
                <a:stretch>
                  <a:fillRect l="-965" t="-2632" r="-24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63469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66C94-7086-534F-899A-C92FE7AB3F52}"/>
              </a:ext>
            </a:extLst>
          </p:cNvPr>
          <p:cNvSpPr>
            <a:spLocks noGrp="1"/>
          </p:cNvSpPr>
          <p:nvPr>
            <p:ph type="title"/>
          </p:nvPr>
        </p:nvSpPr>
        <p:spPr/>
        <p:txBody>
          <a:bodyPr/>
          <a:lstStyle/>
          <a:p>
            <a:r>
              <a:rPr lang="en-US" dirty="0"/>
              <a:t>What is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EF9A0-81FA-634F-96BA-C94930564A2D}"/>
                  </a:ext>
                </a:extLst>
              </p:cNvPr>
              <p:cNvSpPr>
                <a:spLocks noGrp="1"/>
              </p:cNvSpPr>
              <p:nvPr>
                <p:ph idx="1"/>
              </p:nvPr>
            </p:nvSpPr>
            <p:spPr/>
            <p:txBody>
              <a:bodyPr>
                <a:normAutofit fontScale="92500" lnSpcReduction="20000"/>
              </a:bodyPr>
              <a:lstStyle/>
              <a:p>
                <a:r>
                  <a:rPr lang="en-US" dirty="0"/>
                  <a:t>Regression model where the dependent variable is categorical</a:t>
                </a:r>
              </a:p>
              <a:p>
                <a:r>
                  <a:rPr lang="en-US" dirty="0"/>
                  <a:t>Logistic Function</a:t>
                </a:r>
              </a:p>
              <a:p>
                <a:pPr marL="0" indent="0">
                  <a:buNone/>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𝜎</m:t>
                      </m:r>
                      <m:d>
                        <m:dPr>
                          <m:ctrlPr>
                            <a:rPr lang="en-US" i="1" smtClean="0">
                              <a:latin typeface="Cambria Math" panose="02040503050406030204" pitchFamily="18" charset="0"/>
                            </a:rPr>
                          </m:ctrlPr>
                        </m:dPr>
                        <m:e>
                          <m:r>
                            <a:rPr lang="en-US" smtClean="0">
                              <a:latin typeface="Cambria Math" panose="02040503050406030204" pitchFamily="18" charset="0"/>
                            </a:rPr>
                            <m:t>𝑦</m:t>
                          </m:r>
                        </m:e>
                      </m:d>
                      <m:r>
                        <a:rPr lang="en-US"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smtClean="0">
                                  <a:latin typeface="Cambria Math" panose="02040503050406030204" pitchFamily="18" charset="0"/>
                                </a:rPr>
                                <m:t>𝑒</m:t>
                              </m:r>
                            </m:e>
                            <m:sup>
                              <m:r>
                                <a:rPr lang="en-US" smtClean="0">
                                  <a:latin typeface="Cambria Math" panose="02040503050406030204" pitchFamily="18" charset="0"/>
                                </a:rPr>
                                <m:t>𝑦</m:t>
                              </m:r>
                            </m:sup>
                          </m:sSup>
                        </m:num>
                        <m:den>
                          <m:sSup>
                            <m:sSupPr>
                              <m:ctrlPr>
                                <a:rPr lang="en-US" i="1" smtClean="0">
                                  <a:latin typeface="Cambria Math" panose="02040503050406030204" pitchFamily="18" charset="0"/>
                                </a:rPr>
                              </m:ctrlPr>
                            </m:sSupPr>
                            <m:e>
                              <m:r>
                                <a:rPr lang="en-US" smtClean="0">
                                  <a:latin typeface="Cambria Math" panose="02040503050406030204" pitchFamily="18" charset="0"/>
                                </a:rPr>
                                <m:t>𝑒</m:t>
                              </m:r>
                            </m:e>
                            <m:sup>
                              <m:r>
                                <a:rPr lang="en-US" smtClean="0">
                                  <a:latin typeface="Cambria Math" panose="02040503050406030204" pitchFamily="18" charset="0"/>
                                </a:rPr>
                                <m:t>𝑦</m:t>
                              </m:r>
                            </m:sup>
                          </m:sSup>
                          <m:r>
                            <a:rPr lang="en-US" smtClean="0">
                              <a:latin typeface="Cambria Math" panose="02040503050406030204" pitchFamily="18" charset="0"/>
                            </a:rPr>
                            <m:t>+1</m:t>
                          </m:r>
                        </m:den>
                      </m:f>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1+</m:t>
                          </m:r>
                          <m:sSup>
                            <m:sSupPr>
                              <m:ctrlPr>
                                <a:rPr lang="en-US" i="1" smtClean="0">
                                  <a:latin typeface="Cambria Math" panose="02040503050406030204" pitchFamily="18" charset="0"/>
                                </a:rPr>
                              </m:ctrlPr>
                            </m:sSupPr>
                            <m:e>
                              <m:r>
                                <a:rPr lang="en-US" smtClean="0">
                                  <a:latin typeface="Cambria Math" panose="02040503050406030204" pitchFamily="18" charset="0"/>
                                </a:rPr>
                                <m:t>𝑒</m:t>
                              </m:r>
                            </m:e>
                            <m:sup>
                              <m:r>
                                <a:rPr lang="en-US" smtClean="0">
                                  <a:latin typeface="Cambria Math" panose="02040503050406030204" pitchFamily="18" charset="0"/>
                                </a:rPr>
                                <m:t>−</m:t>
                              </m:r>
                              <m:r>
                                <a:rPr lang="en-US" smtClean="0">
                                  <a:latin typeface="Cambria Math" panose="02040503050406030204" pitchFamily="18" charset="0"/>
                                </a:rPr>
                                <m:t>𝑦</m:t>
                              </m:r>
                            </m:sup>
                          </m:sSup>
                        </m:den>
                      </m:f>
                    </m:oMath>
                  </m:oMathPara>
                </a14:m>
                <a:endParaRPr lang="en-US" dirty="0"/>
              </a:p>
              <a:p>
                <a:r>
                  <a:rPr lang="en-US" dirty="0"/>
                  <a:t>NB: the logistic function cast all inputs and transform it to output with values between 0 and 1. It is often </a:t>
                </a:r>
                <a:r>
                  <a:rPr lang="en-US" dirty="0" err="1"/>
                  <a:t>interpertable</a:t>
                </a:r>
                <a:r>
                  <a:rPr lang="en-US" dirty="0"/>
                  <a:t> as probability. </a:t>
                </a:r>
              </a:p>
              <a:p>
                <a:r>
                  <a:rPr lang="en-US" dirty="0"/>
                  <a:t>Assume y is a linear function of x</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𝑦</m:t>
                      </m:r>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m:rPr>
                          <m:sty m:val="p"/>
                        </m:rPr>
                        <a:rPr lang="en-US" b="0" i="0" smtClean="0">
                          <a:latin typeface="Cambria Math" panose="02040503050406030204" pitchFamily="18" charset="0"/>
                        </a:rPr>
                        <m:t>X</m:t>
                      </m:r>
                    </m:oMath>
                  </m:oMathPara>
                </a14:m>
                <a:endParaRPr lang="en-US" dirty="0"/>
              </a:p>
              <a:p>
                <a:r>
                  <a:rPr lang="en-US" dirty="0"/>
                  <a:t>Rewriting</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𝜎</m:t>
                      </m:r>
                      <m:d>
                        <m:dPr>
                          <m:ctrlPr>
                            <a:rPr lang="en-US" i="1">
                              <a:latin typeface="Cambria Math" panose="02040503050406030204" pitchFamily="18" charset="0"/>
                            </a:rPr>
                          </m:ctrlPr>
                        </m:dPr>
                        <m:e>
                          <m:r>
                            <a:rPr lang="en-US">
                              <a:latin typeface="Cambria Math" panose="02040503050406030204" pitchFamily="18" charset="0"/>
                            </a:rPr>
                            <m:t>𝑦</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𝑒</m:t>
                              </m:r>
                            </m:e>
                            <m:sup>
                              <m:r>
                                <a:rPr lang="en-US">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m:rPr>
                                  <m:sty m:val="p"/>
                                </m:rPr>
                                <a:rPr lang="en-US">
                                  <a:latin typeface="Cambria Math" panose="02040503050406030204" pitchFamily="18" charset="0"/>
                                </a:rPr>
                                <m:t>X</m:t>
                              </m:r>
                              <m:r>
                                <a:rPr lang="en-US" b="0" i="1" smtClean="0">
                                  <a:latin typeface="Cambria Math" panose="02040503050406030204" pitchFamily="18" charset="0"/>
                                </a:rPr>
                                <m:t>)</m:t>
                              </m:r>
                            </m:sup>
                          </m:sSup>
                        </m:den>
                      </m:f>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A4EF9A0-81FA-634F-96BA-C94930564A2D}"/>
                  </a:ext>
                </a:extLst>
              </p:cNvPr>
              <p:cNvSpPr>
                <a:spLocks noGrp="1" noRot="1" noChangeAspect="1" noMove="1" noResize="1" noEditPoints="1" noAdjustHandles="1" noChangeArrowheads="1" noChangeShapeType="1" noTextEdit="1"/>
              </p:cNvSpPr>
              <p:nvPr>
                <p:ph idx="1"/>
              </p:nvPr>
            </p:nvSpPr>
            <p:spPr>
              <a:blipFill>
                <a:blip r:embed="rId4"/>
                <a:stretch>
                  <a:fillRect l="-928" t="-392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436133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1948-DE82-4146-922C-AC070BF21D3A}"/>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CA6F38-2697-F343-8BA0-CE4365C5B989}"/>
                  </a:ext>
                </a:extLst>
              </p:cNvPr>
              <p:cNvSpPr>
                <a:spLocks noGrp="1"/>
              </p:cNvSpPr>
              <p:nvPr>
                <p:ph idx="1"/>
              </p:nvPr>
            </p:nvSpPr>
            <p:spPr>
              <a:xfrm>
                <a:off x="838200" y="1825625"/>
                <a:ext cx="9478818" cy="4351338"/>
              </a:xfrm>
            </p:spPr>
            <p:txBody>
              <a:bodyPr/>
              <a:lstStyle/>
              <a:p>
                <a:pPr marL="0" indent="0">
                  <a:buNone/>
                </a:pPr>
                <a:r>
                  <a:rPr lang="en-US" dirty="0"/>
                  <a:t>Assume the x takes on the value as per the table to the write, calculate the output using the following logistic regression and plot the output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𝜎</m:t>
                      </m:r>
                      <m:d>
                        <m:dPr>
                          <m:ctrlPr>
                            <a:rPr lang="en-US" i="1">
                              <a:latin typeface="Cambria Math" panose="02040503050406030204" pitchFamily="18" charset="0"/>
                            </a:rPr>
                          </m:ctrlPr>
                        </m:dPr>
                        <m:e>
                          <m:r>
                            <a:rPr lang="en-US">
                              <a:latin typeface="Cambria Math" panose="02040503050406030204" pitchFamily="18" charset="0"/>
                            </a:rPr>
                            <m:t>𝑦</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𝑒</m:t>
                              </m:r>
                            </m:e>
                            <m:sup>
                              <m:r>
                                <a:rPr lang="en-US">
                                  <a:latin typeface="Cambria Math" panose="02040503050406030204" pitchFamily="18" charset="0"/>
                                </a:rPr>
                                <m:t>−</m:t>
                              </m:r>
                              <m:r>
                                <a:rPr lang="en-US">
                                  <a:latin typeface="Cambria Math" panose="02040503050406030204" pitchFamily="18" charset="0"/>
                                </a:rPr>
                                <m:t>𝑦</m:t>
                              </m:r>
                            </m:sup>
                          </m:sSup>
                        </m:den>
                      </m:f>
                    </m:oMath>
                  </m:oMathPara>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7CA6F38-2697-F343-8BA0-CE4365C5B989}"/>
                  </a:ext>
                </a:extLst>
              </p:cNvPr>
              <p:cNvSpPr>
                <a:spLocks noGrp="1" noRot="1" noChangeAspect="1" noMove="1" noResize="1" noEditPoints="1" noAdjustHandles="1" noChangeArrowheads="1" noChangeShapeType="1" noTextEdit="1"/>
              </p:cNvSpPr>
              <p:nvPr>
                <p:ph idx="1"/>
              </p:nvPr>
            </p:nvSpPr>
            <p:spPr>
              <a:xfrm>
                <a:off x="838200" y="1825625"/>
                <a:ext cx="9478818" cy="4351338"/>
              </a:xfrm>
              <a:blipFill>
                <a:blip r:embed="rId3"/>
                <a:stretch>
                  <a:fillRect l="-1205" t="-2632"/>
                </a:stretch>
              </a:blipFill>
            </p:spPr>
            <p:txBody>
              <a:bodyPr/>
              <a:lstStyle/>
              <a:p>
                <a:r>
                  <a:rPr lang="en-US">
                    <a:noFill/>
                  </a:rPr>
                  <a:t> </a:t>
                </a:r>
              </a:p>
            </p:txBody>
          </p:sp>
        </mc:Fallback>
      </mc:AlternateContent>
      <p:graphicFrame>
        <p:nvGraphicFramePr>
          <p:cNvPr id="4" name="Content Placeholder 4">
            <a:extLst>
              <a:ext uri="{FF2B5EF4-FFF2-40B4-BE49-F238E27FC236}">
                <a16:creationId xmlns:a16="http://schemas.microsoft.com/office/drawing/2014/main" id="{C482E8BE-E0AB-A140-92AD-F81CF92CB4B5}"/>
              </a:ext>
            </a:extLst>
          </p:cNvPr>
          <p:cNvGraphicFramePr>
            <a:graphicFrameLocks/>
          </p:cNvGraphicFramePr>
          <p:nvPr>
            <p:extLst/>
          </p:nvPr>
        </p:nvGraphicFramePr>
        <p:xfrm>
          <a:off x="10507027" y="1825625"/>
          <a:ext cx="846773" cy="4820920"/>
        </p:xfrm>
        <a:graphic>
          <a:graphicData uri="http://schemas.openxmlformats.org/drawingml/2006/table">
            <a:tbl>
              <a:tblPr firstRow="1" bandRow="1">
                <a:tableStyleId>{5C22544A-7EE6-4342-B048-85BDC9FD1C3A}</a:tableStyleId>
              </a:tblPr>
              <a:tblGrid>
                <a:gridCol w="455930">
                  <a:extLst>
                    <a:ext uri="{9D8B030D-6E8A-4147-A177-3AD203B41FA5}">
                      <a16:colId xmlns:a16="http://schemas.microsoft.com/office/drawing/2014/main" val="949354419"/>
                    </a:ext>
                  </a:extLst>
                </a:gridCol>
                <a:gridCol w="390843">
                  <a:extLst>
                    <a:ext uri="{9D8B030D-6E8A-4147-A177-3AD203B41FA5}">
                      <a16:colId xmlns:a16="http://schemas.microsoft.com/office/drawing/2014/main" val="2178980928"/>
                    </a:ext>
                  </a:extLst>
                </a:gridCol>
              </a:tblGrid>
              <a:tr h="370840">
                <a:tc>
                  <a:txBody>
                    <a:bodyPr/>
                    <a:lstStyle/>
                    <a:p>
                      <a:pPr algn="ctr"/>
                      <a:r>
                        <a:rPr lang="en-US" dirty="0"/>
                        <a:t>X</a:t>
                      </a:r>
                    </a:p>
                  </a:txBody>
                  <a:tcPr/>
                </a:tc>
                <a:tc>
                  <a:txBody>
                    <a:bodyPr/>
                    <a:lstStyle/>
                    <a:p>
                      <a:pPr algn="ctr"/>
                      <a:r>
                        <a:rPr lang="en-US" dirty="0"/>
                        <a:t>Y</a:t>
                      </a:r>
                    </a:p>
                  </a:txBody>
                  <a:tcPr/>
                </a:tc>
                <a:extLst>
                  <a:ext uri="{0D108BD9-81ED-4DB2-BD59-A6C34878D82A}">
                    <a16:rowId xmlns:a16="http://schemas.microsoft.com/office/drawing/2014/main" val="3485337630"/>
                  </a:ext>
                </a:extLst>
              </a:tr>
              <a:tr h="370840">
                <a:tc>
                  <a:txBody>
                    <a:bodyPr/>
                    <a:lstStyle/>
                    <a:p>
                      <a:pPr algn="ctr"/>
                      <a:r>
                        <a:rPr lang="en-US" dirty="0"/>
                        <a:t>-6</a:t>
                      </a:r>
                    </a:p>
                  </a:txBody>
                  <a:tcPr/>
                </a:tc>
                <a:tc>
                  <a:txBody>
                    <a:bodyPr/>
                    <a:lstStyle/>
                    <a:p>
                      <a:pPr algn="ctr"/>
                      <a:endParaRPr lang="en-US"/>
                    </a:p>
                  </a:txBody>
                  <a:tcPr/>
                </a:tc>
                <a:extLst>
                  <a:ext uri="{0D108BD9-81ED-4DB2-BD59-A6C34878D82A}">
                    <a16:rowId xmlns:a16="http://schemas.microsoft.com/office/drawing/2014/main" val="2489387691"/>
                  </a:ext>
                </a:extLst>
              </a:tr>
              <a:tr h="370840">
                <a:tc>
                  <a:txBody>
                    <a:bodyPr/>
                    <a:lstStyle/>
                    <a:p>
                      <a:pPr algn="ctr"/>
                      <a:r>
                        <a:rPr lang="en-US" dirty="0"/>
                        <a:t>-5</a:t>
                      </a:r>
                    </a:p>
                  </a:txBody>
                  <a:tcPr/>
                </a:tc>
                <a:tc>
                  <a:txBody>
                    <a:bodyPr/>
                    <a:lstStyle/>
                    <a:p>
                      <a:pPr algn="ctr"/>
                      <a:endParaRPr lang="en-US"/>
                    </a:p>
                  </a:txBody>
                  <a:tcPr/>
                </a:tc>
                <a:extLst>
                  <a:ext uri="{0D108BD9-81ED-4DB2-BD59-A6C34878D82A}">
                    <a16:rowId xmlns:a16="http://schemas.microsoft.com/office/drawing/2014/main" val="4282258884"/>
                  </a:ext>
                </a:extLst>
              </a:tr>
              <a:tr h="370840">
                <a:tc>
                  <a:txBody>
                    <a:bodyPr/>
                    <a:lstStyle/>
                    <a:p>
                      <a:pPr algn="ctr"/>
                      <a:r>
                        <a:rPr lang="en-US" dirty="0"/>
                        <a:t>-4</a:t>
                      </a:r>
                    </a:p>
                  </a:txBody>
                  <a:tcPr/>
                </a:tc>
                <a:tc>
                  <a:txBody>
                    <a:bodyPr/>
                    <a:lstStyle/>
                    <a:p>
                      <a:pPr algn="ctr"/>
                      <a:endParaRPr lang="en-US"/>
                    </a:p>
                  </a:txBody>
                  <a:tcPr/>
                </a:tc>
                <a:extLst>
                  <a:ext uri="{0D108BD9-81ED-4DB2-BD59-A6C34878D82A}">
                    <a16:rowId xmlns:a16="http://schemas.microsoft.com/office/drawing/2014/main" val="1838961530"/>
                  </a:ext>
                </a:extLst>
              </a:tr>
              <a:tr h="370840">
                <a:tc>
                  <a:txBody>
                    <a:bodyPr/>
                    <a:lstStyle/>
                    <a:p>
                      <a:pPr algn="ctr"/>
                      <a:r>
                        <a:rPr lang="en-US" dirty="0"/>
                        <a:t>-3</a:t>
                      </a:r>
                    </a:p>
                  </a:txBody>
                  <a:tcPr/>
                </a:tc>
                <a:tc>
                  <a:txBody>
                    <a:bodyPr/>
                    <a:lstStyle/>
                    <a:p>
                      <a:pPr algn="ctr"/>
                      <a:endParaRPr lang="en-US" dirty="0"/>
                    </a:p>
                  </a:txBody>
                  <a:tcPr/>
                </a:tc>
                <a:extLst>
                  <a:ext uri="{0D108BD9-81ED-4DB2-BD59-A6C34878D82A}">
                    <a16:rowId xmlns:a16="http://schemas.microsoft.com/office/drawing/2014/main" val="3787310146"/>
                  </a:ext>
                </a:extLst>
              </a:tr>
              <a:tr h="370840">
                <a:tc>
                  <a:txBody>
                    <a:bodyPr/>
                    <a:lstStyle/>
                    <a:p>
                      <a:pPr algn="ctr"/>
                      <a:r>
                        <a:rPr lang="en-US" dirty="0"/>
                        <a:t>-2</a:t>
                      </a:r>
                    </a:p>
                  </a:txBody>
                  <a:tcPr/>
                </a:tc>
                <a:tc>
                  <a:txBody>
                    <a:bodyPr/>
                    <a:lstStyle/>
                    <a:p>
                      <a:pPr algn="ctr"/>
                      <a:endParaRPr lang="en-US" dirty="0"/>
                    </a:p>
                  </a:txBody>
                  <a:tcPr/>
                </a:tc>
                <a:extLst>
                  <a:ext uri="{0D108BD9-81ED-4DB2-BD59-A6C34878D82A}">
                    <a16:rowId xmlns:a16="http://schemas.microsoft.com/office/drawing/2014/main" val="3233164675"/>
                  </a:ext>
                </a:extLst>
              </a:tr>
              <a:tr h="370840">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3948675071"/>
                  </a:ext>
                </a:extLst>
              </a:tr>
              <a:tr h="370840">
                <a:tc>
                  <a:txBody>
                    <a:bodyPr/>
                    <a:lstStyle/>
                    <a:p>
                      <a:pPr algn="ctr"/>
                      <a:r>
                        <a:rPr lang="en-US" dirty="0"/>
                        <a:t>0</a:t>
                      </a:r>
                    </a:p>
                  </a:txBody>
                  <a:tcPr/>
                </a:tc>
                <a:tc>
                  <a:txBody>
                    <a:bodyPr/>
                    <a:lstStyle/>
                    <a:p>
                      <a:pPr algn="ctr"/>
                      <a:endParaRPr lang="en-US" dirty="0"/>
                    </a:p>
                  </a:txBody>
                  <a:tcPr/>
                </a:tc>
                <a:extLst>
                  <a:ext uri="{0D108BD9-81ED-4DB2-BD59-A6C34878D82A}">
                    <a16:rowId xmlns:a16="http://schemas.microsoft.com/office/drawing/2014/main" val="43866899"/>
                  </a:ext>
                </a:extLst>
              </a:tr>
              <a:tr h="370840">
                <a:tc>
                  <a:txBody>
                    <a:bodyPr/>
                    <a:lstStyle/>
                    <a:p>
                      <a:pPr algn="ctr"/>
                      <a:r>
                        <a:rPr lang="en-US" dirty="0"/>
                        <a:t>1</a:t>
                      </a:r>
                    </a:p>
                  </a:txBody>
                  <a:tcPr/>
                </a:tc>
                <a:tc>
                  <a:txBody>
                    <a:bodyPr/>
                    <a:lstStyle/>
                    <a:p>
                      <a:pPr algn="ctr"/>
                      <a:endParaRPr lang="en-US" dirty="0"/>
                    </a:p>
                  </a:txBody>
                  <a:tcPr/>
                </a:tc>
                <a:extLst>
                  <a:ext uri="{0D108BD9-81ED-4DB2-BD59-A6C34878D82A}">
                    <a16:rowId xmlns:a16="http://schemas.microsoft.com/office/drawing/2014/main" val="3717871992"/>
                  </a:ext>
                </a:extLst>
              </a:tr>
              <a:tr h="370840">
                <a:tc>
                  <a:txBody>
                    <a:bodyPr/>
                    <a:lstStyle/>
                    <a:p>
                      <a:pPr algn="ctr"/>
                      <a:r>
                        <a:rPr lang="en-US" dirty="0"/>
                        <a:t>2</a:t>
                      </a:r>
                    </a:p>
                  </a:txBody>
                  <a:tcPr/>
                </a:tc>
                <a:tc>
                  <a:txBody>
                    <a:bodyPr/>
                    <a:lstStyle/>
                    <a:p>
                      <a:pPr algn="ctr"/>
                      <a:endParaRPr lang="en-US" dirty="0"/>
                    </a:p>
                  </a:txBody>
                  <a:tcPr/>
                </a:tc>
                <a:extLst>
                  <a:ext uri="{0D108BD9-81ED-4DB2-BD59-A6C34878D82A}">
                    <a16:rowId xmlns:a16="http://schemas.microsoft.com/office/drawing/2014/main" val="676899447"/>
                  </a:ext>
                </a:extLst>
              </a:tr>
              <a:tr h="370840">
                <a:tc>
                  <a:txBody>
                    <a:bodyPr/>
                    <a:lstStyle/>
                    <a:p>
                      <a:pPr algn="ctr"/>
                      <a:r>
                        <a:rPr lang="en-US" dirty="0"/>
                        <a:t>3</a:t>
                      </a:r>
                    </a:p>
                  </a:txBody>
                  <a:tcPr/>
                </a:tc>
                <a:tc>
                  <a:txBody>
                    <a:bodyPr/>
                    <a:lstStyle/>
                    <a:p>
                      <a:pPr algn="ctr"/>
                      <a:endParaRPr lang="en-US" dirty="0"/>
                    </a:p>
                  </a:txBody>
                  <a:tcPr/>
                </a:tc>
                <a:extLst>
                  <a:ext uri="{0D108BD9-81ED-4DB2-BD59-A6C34878D82A}">
                    <a16:rowId xmlns:a16="http://schemas.microsoft.com/office/drawing/2014/main" val="3433743427"/>
                  </a:ext>
                </a:extLst>
              </a:tr>
              <a:tr h="370840">
                <a:tc>
                  <a:txBody>
                    <a:bodyPr/>
                    <a:lstStyle/>
                    <a:p>
                      <a:pPr algn="ctr"/>
                      <a:r>
                        <a:rPr lang="en-US" dirty="0"/>
                        <a:t>4</a:t>
                      </a:r>
                    </a:p>
                  </a:txBody>
                  <a:tcPr/>
                </a:tc>
                <a:tc>
                  <a:txBody>
                    <a:bodyPr/>
                    <a:lstStyle/>
                    <a:p>
                      <a:pPr algn="ctr"/>
                      <a:endParaRPr lang="en-US" dirty="0"/>
                    </a:p>
                  </a:txBody>
                  <a:tcPr/>
                </a:tc>
                <a:extLst>
                  <a:ext uri="{0D108BD9-81ED-4DB2-BD59-A6C34878D82A}">
                    <a16:rowId xmlns:a16="http://schemas.microsoft.com/office/drawing/2014/main" val="2593416172"/>
                  </a:ext>
                </a:extLst>
              </a:tr>
              <a:tr h="370840">
                <a:tc>
                  <a:txBody>
                    <a:bodyPr/>
                    <a:lstStyle/>
                    <a:p>
                      <a:pPr algn="ctr"/>
                      <a:r>
                        <a:rPr lang="en-US" dirty="0"/>
                        <a:t>5</a:t>
                      </a:r>
                    </a:p>
                  </a:txBody>
                  <a:tcPr/>
                </a:tc>
                <a:tc>
                  <a:txBody>
                    <a:bodyPr/>
                    <a:lstStyle/>
                    <a:p>
                      <a:pPr algn="ctr"/>
                      <a:endParaRPr lang="en-US" dirty="0"/>
                    </a:p>
                  </a:txBody>
                  <a:tcPr/>
                </a:tc>
                <a:extLst>
                  <a:ext uri="{0D108BD9-81ED-4DB2-BD59-A6C34878D82A}">
                    <a16:rowId xmlns:a16="http://schemas.microsoft.com/office/drawing/2014/main" val="1569923172"/>
                  </a:ext>
                </a:extLst>
              </a:tr>
            </a:tbl>
          </a:graphicData>
        </a:graphic>
      </p:graphicFrame>
    </p:spTree>
    <p:custDataLst>
      <p:tags r:id="rId1"/>
    </p:custDataLst>
    <p:extLst>
      <p:ext uri="{BB962C8B-B14F-4D97-AF65-F5344CB8AC3E}">
        <p14:creationId xmlns:p14="http://schemas.microsoft.com/office/powerpoint/2010/main" val="4118745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F305-7187-FD4E-B6F6-D8823F5A72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F21F19-720A-D142-999D-0C3AF8FAC17F}"/>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F7B8E463-4EB3-9740-BFC3-EDAEBB34AECB}"/>
              </a:ext>
            </a:extLst>
          </p:cNvPr>
          <p:cNvGraphicFramePr>
            <a:graphicFrameLocks noGrp="1"/>
          </p:cNvGraphicFramePr>
          <p:nvPr/>
        </p:nvGraphicFramePr>
        <p:xfrm>
          <a:off x="1436687" y="388937"/>
          <a:ext cx="9318625" cy="6080125"/>
        </p:xfrm>
        <a:graphic>
          <a:graphicData uri="http://schemas.openxmlformats.org/drawingml/2006/chart">
            <c:chart xmlns:c="http://schemas.openxmlformats.org/drawingml/2006/chart" xmlns:r="http://schemas.openxmlformats.org/officeDocument/2006/relationships" r:id="rId3"/>
          </a:graphicData>
        </a:graphic>
      </p:graphicFrame>
    </p:spTree>
    <p:custDataLst>
      <p:tags r:id="rId1"/>
    </p:custDataLst>
    <p:extLst>
      <p:ext uri="{BB962C8B-B14F-4D97-AF65-F5344CB8AC3E}">
        <p14:creationId xmlns:p14="http://schemas.microsoft.com/office/powerpoint/2010/main" val="3099152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4389-37F3-964C-A481-1272C065C305}"/>
              </a:ext>
            </a:extLst>
          </p:cNvPr>
          <p:cNvSpPr>
            <a:spLocks noGrp="1"/>
          </p:cNvSpPr>
          <p:nvPr>
            <p:ph type="title"/>
          </p:nvPr>
        </p:nvSpPr>
        <p:spPr/>
        <p:txBody>
          <a:bodyPr/>
          <a:lstStyle/>
          <a:p>
            <a:r>
              <a:rPr lang="en-US" dirty="0"/>
              <a:t>What is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05CE46-CB8D-E24B-8DD2-5EB26CA36BC6}"/>
                  </a:ext>
                </a:extLst>
              </p:cNvPr>
              <p:cNvSpPr>
                <a:spLocks noGrp="1"/>
              </p:cNvSpPr>
              <p:nvPr>
                <p:ph idx="1"/>
              </p:nvPr>
            </p:nvSpPr>
            <p:spPr/>
            <p:txBody>
              <a:bodyPr/>
              <a:lstStyle/>
              <a:p>
                <a:r>
                  <a:rPr lang="en-US" dirty="0"/>
                  <a:t>Log-odds (Logit)</a:t>
                </a:r>
              </a:p>
              <a:p>
                <a:pPr marL="0" indent="0">
                  <a:buNone/>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rPr>
                        <m:t>l</m:t>
                      </m:r>
                      <m:r>
                        <m:rPr>
                          <m:sty m:val="p"/>
                        </m:rPr>
                        <a:rPr lang="en-US">
                          <a:latin typeface="Cambria Math" panose="02040503050406030204" pitchFamily="18" charset="0"/>
                        </a:rPr>
                        <m:t>n</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m:rPr>
                          <m:sty m:val="p"/>
                        </m:rPr>
                        <a:rPr lang="en-US">
                          <a:latin typeface="Cambria Math" panose="02040503050406030204" pitchFamily="18" charset="0"/>
                        </a:rPr>
                        <m:t>X</m:t>
                      </m:r>
                    </m:oMath>
                  </m:oMathPara>
                </a14:m>
                <a:endParaRPr lang="en-US" dirty="0"/>
              </a:p>
              <a:p>
                <a:endParaRPr lang="en-US" dirty="0"/>
              </a:p>
              <a:p>
                <a:r>
                  <a:rPr lang="en-US" dirty="0"/>
                  <a:t>Taking exponents on both side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m:rPr>
                              <m:sty m:val="p"/>
                            </m:rPr>
                            <a:rPr lang="en-US">
                              <a:latin typeface="Cambria Math" panose="02040503050406030204" pitchFamily="18" charset="0"/>
                            </a:rPr>
                            <m:t>X</m:t>
                          </m:r>
                          <m:r>
                            <m:rPr>
                              <m:nor/>
                            </m:rPr>
                            <a:rPr lang="en-US" dirty="0"/>
                            <m:t> </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rPr>
                        <m:t>O</m:t>
                      </m:r>
                      <m:r>
                        <a:rPr lang="en-US" b="0" i="1" smtClean="0">
                          <a:latin typeface="Cambria Math" panose="02040503050406030204" pitchFamily="18" charset="0"/>
                        </a:rPr>
                        <m:t>𝑑𝑑𝑠</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m:rPr>
                              <m:sty m:val="p"/>
                            </m:rPr>
                            <a:rPr lang="en-US">
                              <a:latin typeface="Cambria Math" panose="02040503050406030204" pitchFamily="18" charset="0"/>
                            </a:rPr>
                            <m:t>X</m:t>
                          </m:r>
                          <m:r>
                            <m:rPr>
                              <m:nor/>
                            </m:rPr>
                            <a:rPr lang="en-US" dirty="0"/>
                            <m:t> </m:t>
                          </m:r>
                        </m:sup>
                      </m:sSup>
                    </m:oMath>
                  </m:oMathPara>
                </a14:m>
                <a:endParaRPr lang="en-US" dirty="0"/>
              </a:p>
            </p:txBody>
          </p:sp>
        </mc:Choice>
        <mc:Fallback xmlns="">
          <p:sp>
            <p:nvSpPr>
              <p:cNvPr id="3" name="Content Placeholder 2">
                <a:extLst>
                  <a:ext uri="{FF2B5EF4-FFF2-40B4-BE49-F238E27FC236}">
                    <a16:creationId xmlns:a16="http://schemas.microsoft.com/office/drawing/2014/main" id="{8305CE46-CB8D-E24B-8DD2-5EB26CA36BC6}"/>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421916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Machine Learning in Finance</a:t>
            </a:r>
            <a:endParaRPr lang="en-SG" dirty="0"/>
          </a:p>
        </p:txBody>
      </p:sp>
      <p:sp>
        <p:nvSpPr>
          <p:cNvPr id="3" name="Text Placeholder 2"/>
          <p:cNvSpPr>
            <a:spLocks noGrp="1"/>
          </p:cNvSpPr>
          <p:nvPr>
            <p:ph type="body" idx="1"/>
          </p:nvPr>
        </p:nvSpPr>
        <p:spPr/>
        <p:txBody>
          <a:bodyPr/>
          <a:lstStyle/>
          <a:p>
            <a:r>
              <a:rPr lang="en-SG" dirty="0" smtClean="0"/>
              <a:t>Supervised Machine Learning</a:t>
            </a:r>
            <a:endParaRPr lang="en-SG" dirty="0"/>
          </a:p>
        </p:txBody>
      </p:sp>
    </p:spTree>
    <p:custDataLst>
      <p:tags r:id="rId1"/>
    </p:custDataLst>
    <p:extLst>
      <p:ext uri="{BB962C8B-B14F-4D97-AF65-F5344CB8AC3E}">
        <p14:creationId xmlns:p14="http://schemas.microsoft.com/office/powerpoint/2010/main" val="83754082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Customer Segmentation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K-Means Clustering</a:t>
            </a:r>
          </a:p>
        </p:txBody>
      </p:sp>
    </p:spTree>
    <p:custDataLst>
      <p:tags r:id="rId1"/>
    </p:custDataLst>
    <p:extLst>
      <p:ext uri="{BB962C8B-B14F-4D97-AF65-F5344CB8AC3E}">
        <p14:creationId xmlns:p14="http://schemas.microsoft.com/office/powerpoint/2010/main" val="2732593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Machine Learning in Finance</a:t>
            </a:r>
            <a:endParaRPr lang="en-SG" dirty="0"/>
          </a:p>
        </p:txBody>
      </p:sp>
      <p:sp>
        <p:nvSpPr>
          <p:cNvPr id="3" name="Text Placeholder 2"/>
          <p:cNvSpPr>
            <a:spLocks noGrp="1"/>
          </p:cNvSpPr>
          <p:nvPr>
            <p:ph type="body" idx="1"/>
          </p:nvPr>
        </p:nvSpPr>
        <p:spPr/>
        <p:txBody>
          <a:bodyPr/>
          <a:lstStyle/>
          <a:p>
            <a:r>
              <a:rPr lang="en-SG" dirty="0" smtClean="0"/>
              <a:t>Algorithmic Trading and Portfolio Allocation</a:t>
            </a:r>
            <a:endParaRPr lang="en-SG" dirty="0"/>
          </a:p>
        </p:txBody>
      </p:sp>
    </p:spTree>
    <p:custDataLst>
      <p:tags r:id="rId1"/>
    </p:custDataLst>
    <p:extLst>
      <p:ext uri="{BB962C8B-B14F-4D97-AF65-F5344CB8AC3E}">
        <p14:creationId xmlns:p14="http://schemas.microsoft.com/office/powerpoint/2010/main" val="679816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US" dirty="0">
                <a:sym typeface="Rockwell"/>
              </a:rPr>
              <a:t>Algorithmic Trading</a:t>
            </a:r>
            <a:endParaRPr lang="en-US"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915011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NBD8yg8Q"/>
  <p:tag name="ARTICULATE_PROJECT_OPEN" val="0"/>
  <p:tag name="ARTICULATE_SLIDE_COUNT" val="14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2022</TotalTime>
  <Words>7112</Words>
  <Application>Microsoft Office PowerPoint</Application>
  <PresentationFormat>Widescreen</PresentationFormat>
  <Paragraphs>1130</Paragraphs>
  <Slides>145</Slides>
  <Notes>58</Notes>
  <HiddenSlides>56</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145</vt:i4>
      </vt:variant>
    </vt:vector>
  </HeadingPairs>
  <TitlesOfParts>
    <vt:vector size="152" baseType="lpstr">
      <vt:lpstr>Arial</vt:lpstr>
      <vt:lpstr>Calibri</vt:lpstr>
      <vt:lpstr>Cambria Math</vt:lpstr>
      <vt:lpstr>Helvetica Neue</vt:lpstr>
      <vt:lpstr>Rockwell</vt:lpstr>
      <vt:lpstr>Trebuchet MS</vt:lpstr>
      <vt:lpstr>Office Theme</vt:lpstr>
      <vt:lpstr>Session 1: Introduction to Machine Learning in Finance</vt:lpstr>
      <vt:lpstr>Analytics</vt:lpstr>
      <vt:lpstr>Types of Analytics </vt:lpstr>
      <vt:lpstr>Types of Analytics</vt:lpstr>
      <vt:lpstr>Diagnostic Analysis</vt:lpstr>
      <vt:lpstr>Data Analysis</vt:lpstr>
      <vt:lpstr>What is Data Analysis?</vt:lpstr>
      <vt:lpstr>What is Data Analysis?</vt:lpstr>
      <vt:lpstr>What is Data Analysis?</vt:lpstr>
      <vt:lpstr>Data Science</vt:lpstr>
      <vt:lpstr>What is Data Science?</vt:lpstr>
      <vt:lpstr>PowerPoint Presentation</vt:lpstr>
      <vt:lpstr>Some Terminologies</vt:lpstr>
      <vt:lpstr>PowerPoint Presentation</vt:lpstr>
      <vt:lpstr>What is Data Science?</vt:lpstr>
      <vt:lpstr>PowerPoint Presentation</vt:lpstr>
      <vt:lpstr>Activity - HBR Article</vt:lpstr>
      <vt:lpstr>Some Terminologies</vt:lpstr>
      <vt:lpstr>Machine Learning</vt:lpstr>
      <vt:lpstr>Why Machine Learning?</vt:lpstr>
      <vt:lpstr>Types of Machine Learning Algorithms – When to use it?</vt:lpstr>
      <vt:lpstr>Types of Machine Learning Algorithms</vt:lpstr>
      <vt:lpstr>Regression</vt:lpstr>
      <vt:lpstr>Regression</vt:lpstr>
      <vt:lpstr>Classification</vt:lpstr>
      <vt:lpstr>Deep Learning - Convolutional NN</vt:lpstr>
      <vt:lpstr>Unsupervised</vt:lpstr>
      <vt:lpstr>Reinforcement Learning - 2015 </vt:lpstr>
      <vt:lpstr>Reinforcement Learning - 2017</vt:lpstr>
      <vt:lpstr>Unsupervised</vt:lpstr>
      <vt:lpstr>PowerPoint Presentation</vt:lpstr>
      <vt:lpstr>Supervised Learning – Use Case</vt:lpstr>
      <vt:lpstr>Supervised Learning – Use Case</vt:lpstr>
      <vt:lpstr>Supervised Learning – Use Case</vt:lpstr>
      <vt:lpstr>Supervised Learning – Use Case</vt:lpstr>
      <vt:lpstr>Supervised Learning – Use Case</vt:lpstr>
      <vt:lpstr>Supervised Learning – Use Case</vt:lpstr>
      <vt:lpstr>Supervised Learning – Use Case</vt:lpstr>
      <vt:lpstr>Supervised Learning – Use Case</vt:lpstr>
      <vt:lpstr>Supervised Learning – Use Case</vt:lpstr>
      <vt:lpstr>Unsupervised Learning – Use Case</vt:lpstr>
      <vt:lpstr>Unsupervised Learning – Use Case</vt:lpstr>
      <vt:lpstr>Unsupervised Learning – Use Case</vt:lpstr>
      <vt:lpstr>Unsupervised Learning – Use Case</vt:lpstr>
      <vt:lpstr>Reinforcement Learning – Use Case</vt:lpstr>
      <vt:lpstr>Deep Learning General Use Case</vt:lpstr>
      <vt:lpstr>Deep Learning General Use Case</vt:lpstr>
      <vt:lpstr>Driver of AI</vt:lpstr>
      <vt:lpstr>Machine Learning Algorithms</vt:lpstr>
      <vt:lpstr>PowerPoint Presentation</vt:lpstr>
      <vt:lpstr>PowerPoint Presentation</vt:lpstr>
      <vt:lpstr>PowerPoint Presentation</vt:lpstr>
      <vt:lpstr>Machine Learning in Finance</vt:lpstr>
      <vt:lpstr>Credit Scoring</vt:lpstr>
      <vt:lpstr>Credit Scoring</vt:lpstr>
      <vt:lpstr>Credit Scoring - Prehistoric</vt:lpstr>
      <vt:lpstr>Credit Scoring - Prehistoric</vt:lpstr>
      <vt:lpstr>Credit Scoring</vt:lpstr>
      <vt:lpstr>Credit Scoring</vt:lpstr>
      <vt:lpstr>Credit Scoring</vt:lpstr>
      <vt:lpstr>Credit Scoring</vt:lpstr>
      <vt:lpstr>Scorecard Model Development</vt:lpstr>
      <vt:lpstr>Common Models</vt:lpstr>
      <vt:lpstr>PowerPoint Presentation</vt:lpstr>
      <vt:lpstr>Alternative</vt:lpstr>
      <vt:lpstr>Alternative Data</vt:lpstr>
      <vt:lpstr>Alternative Data</vt:lpstr>
      <vt:lpstr>Transaction Data</vt:lpstr>
      <vt:lpstr>Social Profile Data</vt:lpstr>
      <vt:lpstr>Social Network Analysis</vt:lpstr>
      <vt:lpstr>Other Data Sources</vt:lpstr>
      <vt:lpstr>“Alternative”</vt:lpstr>
      <vt:lpstr>“Alternative”</vt:lpstr>
      <vt:lpstr>Characteristics of Good Alternative Data</vt:lpstr>
      <vt:lpstr>PowerPoint Presentation</vt:lpstr>
      <vt:lpstr>PowerPoint Presentation</vt:lpstr>
      <vt:lpstr>Microfinance to the Unbanked</vt:lpstr>
      <vt:lpstr>Microfinance to the Unbanked</vt:lpstr>
      <vt:lpstr>Microfinance to the Unbanked</vt:lpstr>
      <vt:lpstr>Credit Scoring and Bankruptcy Prediction</vt:lpstr>
      <vt:lpstr>Support Vector Machine (SVM)</vt:lpstr>
      <vt:lpstr>Support Vector Machine (SVM)</vt:lpstr>
      <vt:lpstr>Support Vector Machine (SVM)</vt:lpstr>
      <vt:lpstr>Churn Prediction</vt:lpstr>
      <vt:lpstr>What is Churn?</vt:lpstr>
      <vt:lpstr>Benefits of Customer Retention</vt:lpstr>
      <vt:lpstr>Predictive Models</vt:lpstr>
      <vt:lpstr>Linear / Quadratic Discriminant Analysis</vt:lpstr>
      <vt:lpstr>Fraud Detection</vt:lpstr>
      <vt:lpstr>Loan Repayment Prediction</vt:lpstr>
      <vt:lpstr>What is Regression</vt:lpstr>
      <vt:lpstr>What is Logistic Regression</vt:lpstr>
      <vt:lpstr>PowerPoint Presentation</vt:lpstr>
      <vt:lpstr>PowerPoint Presentation</vt:lpstr>
      <vt:lpstr>What is Logistic Regression</vt:lpstr>
      <vt:lpstr>Machine Learning in Finance</vt:lpstr>
      <vt:lpstr>Customer Segmentation</vt:lpstr>
      <vt:lpstr>Machine Learning in Finance</vt:lpstr>
      <vt:lpstr>Algorithmic Trading</vt:lpstr>
      <vt:lpstr>What is Algorithmic Trading?</vt:lpstr>
      <vt:lpstr>Pairs Trading as a Motivational Example</vt:lpstr>
      <vt:lpstr>PowerPoint Presentation</vt:lpstr>
      <vt:lpstr>PowerPoint Presentation</vt:lpstr>
      <vt:lpstr>PowerPoint Presentation</vt:lpstr>
      <vt:lpstr>Simple Pairs Trading Example</vt:lpstr>
      <vt:lpstr>Simple Pairs Trading Example</vt:lpstr>
      <vt:lpstr>Performance Metrics</vt:lpstr>
      <vt:lpstr>Benchmark – Long Only SPY</vt:lpstr>
      <vt:lpstr>Pairs Trading Backtest Example</vt:lpstr>
      <vt:lpstr>Pairs Trading Technology</vt:lpstr>
      <vt:lpstr>Quant Workflow</vt:lpstr>
      <vt:lpstr>Factor Based Investing</vt:lpstr>
      <vt:lpstr>Benchmark – Long Only SPY</vt:lpstr>
      <vt:lpstr>Long-Short Backtest Example</vt:lpstr>
      <vt:lpstr>Factor Based Technology</vt:lpstr>
      <vt:lpstr>Misc</vt:lpstr>
      <vt:lpstr>Data Science Project Life-Cycle</vt:lpstr>
      <vt:lpstr>Team Data Science Process</vt:lpstr>
      <vt:lpstr>Cross-industry standard process for data mining (CRISP-DM)</vt:lpstr>
      <vt:lpstr>Cross Industry Standard Process for Data Mining (CRISP-DM)</vt:lpstr>
      <vt:lpstr>knowledge discovery in databases (KDD) process</vt:lpstr>
      <vt:lpstr>Lifecycle of Data Science Project</vt:lpstr>
      <vt:lpstr>PowerPoint Presentation</vt:lpstr>
      <vt:lpstr>Data Acquisition</vt:lpstr>
      <vt:lpstr>Data Preparation</vt:lpstr>
      <vt:lpstr>Hypothesis and Modelling</vt:lpstr>
      <vt:lpstr>Evaluation and Interpretation</vt:lpstr>
      <vt:lpstr>Deployment</vt:lpstr>
      <vt:lpstr>Operations/Maintenance</vt:lpstr>
      <vt:lpstr>Optimisation</vt:lpstr>
      <vt:lpstr>Analytics Job Roles</vt:lpstr>
      <vt:lpstr>PowerPoint Presentation</vt:lpstr>
      <vt:lpstr>Data Analyst</vt:lpstr>
      <vt:lpstr>Business Intelligence Developers</vt:lpstr>
      <vt:lpstr>PowerPoint Presentation</vt:lpstr>
      <vt:lpstr>PowerPoint Presentation</vt:lpstr>
      <vt:lpstr>Data Engineer</vt:lpstr>
      <vt:lpstr>PowerPoint Presentation</vt:lpstr>
      <vt:lpstr>Data Scientist</vt:lpstr>
      <vt:lpstr>Data Scientist</vt:lpstr>
      <vt:lpstr>Data Scientist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Finance Professionals</dc:title>
  <dc:creator>anthony ng</dc:creator>
  <cp:lastModifiedBy>NG ANTHONY</cp:lastModifiedBy>
  <cp:revision>83</cp:revision>
  <dcterms:created xsi:type="dcterms:W3CDTF">2018-03-12T21:02:42Z</dcterms:created>
  <dcterms:modified xsi:type="dcterms:W3CDTF">2018-05-09T03:13:29Z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75643693-B39B-4BB1-81DA-4DFCD23D64B3</vt:lpwstr>
  </property>
  <property fmtid="{D5CDD505-2E9C-101B-9397-08002B2CF9AE}" pid="3" name="ArticulatePath">
    <vt:lpwstr>DS for Finance Professionals Combined v2018-04-11a</vt:lpwstr>
  </property>
</Properties>
</file>